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61" r:id="rId5"/>
    <p:sldId id="262"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0" y="0"/>
            <a:ext cx="825500" cy="6858000"/>
          </a:xfrm>
          <a:prstGeom prst="rect">
            <a:avLst/>
          </a:prstGeom>
          <a:solidFill>
            <a:schemeClr val="tx2">
              <a:alpha val="50000"/>
            </a:schemeClr>
          </a:solidFill>
          <a:ln w="9525">
            <a:noFill/>
            <a:miter lim="800000"/>
            <a:headEnd/>
            <a:tailEnd/>
          </a:ln>
        </p:spPr>
        <p:txBody>
          <a:bodyPr wrap="none" anchor="ctr"/>
          <a:lstStyle/>
          <a:p>
            <a:endParaRPr lang="en-US"/>
          </a:p>
        </p:txBody>
      </p:sp>
      <p:sp>
        <p:nvSpPr>
          <p:cNvPr id="3075" name="Rectangle 3"/>
          <p:cNvSpPr>
            <a:spLocks noGrp="1" noChangeArrowheads="1"/>
          </p:cNvSpPr>
          <p:nvPr>
            <p:ph type="ctrTitle"/>
          </p:nvPr>
        </p:nvSpPr>
        <p:spPr>
          <a:xfrm>
            <a:off x="685800" y="2133600"/>
            <a:ext cx="7772400" cy="1143000"/>
          </a:xfrm>
        </p:spPr>
        <p:txBody>
          <a:bodyPr/>
          <a:lstStyle>
            <a:lvl1pPr>
              <a:defRPr/>
            </a:lvl1pPr>
          </a:lstStyle>
          <a:p>
            <a:r>
              <a:rPr lang="en-US" smtClean="0"/>
              <a:t>Click to edit Master title style</a:t>
            </a:r>
            <a:endParaRPr lang="en-US"/>
          </a:p>
        </p:txBody>
      </p:sp>
      <p:sp>
        <p:nvSpPr>
          <p:cNvPr id="3076" name="Rectangle 4"/>
          <p:cNvSpPr>
            <a:spLocks noGrp="1" noChangeArrowheads="1"/>
          </p:cNvSpPr>
          <p:nvPr>
            <p:ph type="subTitle" idx="1"/>
          </p:nvPr>
        </p:nvSpPr>
        <p:spPr>
          <a:xfrm>
            <a:off x="1447800" y="3886200"/>
            <a:ext cx="6400800" cy="1752600"/>
          </a:xfrm>
        </p:spPr>
        <p:txBody>
          <a:bodyPr/>
          <a:lstStyle>
            <a:lvl1pPr marL="0" indent="0" algn="ctr">
              <a:buFont typeface="Monotype Sorts" pitchFamily="2" charset="2"/>
              <a:buNone/>
              <a:defRPr/>
            </a:lvl1pPr>
          </a:lstStyle>
          <a:p>
            <a:r>
              <a:rPr lang="en-US" smtClean="0"/>
              <a:t>Click to edit Master subtitle style</a:t>
            </a:r>
            <a:endParaRPr lang="en-US"/>
          </a:p>
        </p:txBody>
      </p:sp>
      <p:sp>
        <p:nvSpPr>
          <p:cNvPr id="3077" name="Rectangle 5"/>
          <p:cNvSpPr>
            <a:spLocks noGrp="1" noChangeArrowheads="1"/>
          </p:cNvSpPr>
          <p:nvPr>
            <p:ph type="dt" sz="half" idx="2"/>
          </p:nvPr>
        </p:nvSpPr>
        <p:spPr/>
        <p:txBody>
          <a:bodyPr/>
          <a:lstStyle>
            <a:lvl1pPr>
              <a:defRPr>
                <a:solidFill>
                  <a:srgbClr val="CCECFF"/>
                </a:solidFill>
              </a:defRPr>
            </a:lvl1pPr>
          </a:lstStyle>
          <a:p>
            <a:fld id="{BB5720D7-3B0E-4322-83CE-318E28C045E8}" type="datetimeFigureOut">
              <a:rPr lang="en-US" smtClean="0"/>
              <a:t>10/1/2009</a:t>
            </a:fld>
            <a:endParaRPr lang="en-US"/>
          </a:p>
        </p:txBody>
      </p:sp>
      <p:sp>
        <p:nvSpPr>
          <p:cNvPr id="3078" name="Rectangle 6"/>
          <p:cNvSpPr>
            <a:spLocks noGrp="1" noChangeArrowheads="1"/>
          </p:cNvSpPr>
          <p:nvPr>
            <p:ph type="ftr" sz="quarter" idx="3"/>
          </p:nvPr>
        </p:nvSpPr>
        <p:spPr/>
        <p:txBody>
          <a:bodyPr/>
          <a:lstStyle>
            <a:lvl1pPr>
              <a:defRPr>
                <a:solidFill>
                  <a:srgbClr val="CCECFF"/>
                </a:solidFill>
              </a:defRPr>
            </a:lvl1pPr>
          </a:lstStyle>
          <a:p>
            <a:endParaRPr lang="en-US"/>
          </a:p>
        </p:txBody>
      </p:sp>
      <p:sp>
        <p:nvSpPr>
          <p:cNvPr id="3079" name="Rectangle 7"/>
          <p:cNvSpPr>
            <a:spLocks noGrp="1" noChangeArrowheads="1"/>
          </p:cNvSpPr>
          <p:nvPr>
            <p:ph type="sldNum" sz="quarter" idx="4"/>
          </p:nvPr>
        </p:nvSpPr>
        <p:spPr/>
        <p:txBody>
          <a:bodyPr/>
          <a:lstStyle>
            <a:lvl1pPr>
              <a:defRPr>
                <a:solidFill>
                  <a:srgbClr val="CCECFF"/>
                </a:solidFill>
              </a:defRPr>
            </a:lvl1pPr>
          </a:lstStyle>
          <a:p>
            <a:fld id="{3268D390-D4F7-44BF-8AF6-69C82BE25984}" type="slidenum">
              <a:rPr lang="en-US" smtClean="0"/>
              <a:t>‹#›</a:t>
            </a:fld>
            <a:endParaRPr lang="en-US"/>
          </a:p>
        </p:txBody>
      </p:sp>
      <p:sp>
        <p:nvSpPr>
          <p:cNvPr id="3080" name="Rectangle 8"/>
          <p:cNvSpPr>
            <a:spLocks noChangeArrowheads="1"/>
          </p:cNvSpPr>
          <p:nvPr/>
        </p:nvSpPr>
        <p:spPr bwMode="ltGray">
          <a:xfrm>
            <a:off x="0" y="3543300"/>
            <a:ext cx="3343275" cy="122238"/>
          </a:xfrm>
          <a:prstGeom prst="rect">
            <a:avLst/>
          </a:prstGeom>
          <a:solidFill>
            <a:schemeClr val="bg2">
              <a:alpha val="50000"/>
            </a:schemeClr>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000"/>
                                  </p:stCondLst>
                                  <p:childTnLst>
                                    <p:set>
                                      <p:cBhvr>
                                        <p:cTn id="6" dur="1" fill="hold">
                                          <p:stCondLst>
                                            <p:cond delay="0"/>
                                          </p:stCondLst>
                                        </p:cTn>
                                        <p:tgtEl>
                                          <p:spTgt spid="3074"/>
                                        </p:tgtEl>
                                        <p:attrNameLst>
                                          <p:attrName>style.visibility</p:attrName>
                                        </p:attrNameLst>
                                      </p:cBhvr>
                                      <p:to>
                                        <p:strVal val="visible"/>
                                      </p:to>
                                    </p:set>
                                    <p:animEffect transition="in" filter="wipe(up)">
                                      <p:cBhvr>
                                        <p:cTn id="7" dur="500"/>
                                        <p:tgtEl>
                                          <p:spTgt spid="3074"/>
                                        </p:tgtEl>
                                      </p:cBhvr>
                                    </p:animEffect>
                                  </p:childTnLst>
                                </p:cTn>
                              </p:par>
                            </p:childTnLst>
                          </p:cTn>
                        </p:par>
                        <p:par>
                          <p:cTn id="8" fill="hold">
                            <p:stCondLst>
                              <p:cond delay="2500"/>
                            </p:stCondLst>
                            <p:childTnLst>
                              <p:par>
                                <p:cTn id="9" presetID="22" presetClass="entr" presetSubtype="2" fill="hold" grpId="0" nodeType="afterEffect">
                                  <p:stCondLst>
                                    <p:cond delay="3000"/>
                                  </p:stCondLst>
                                  <p:childTnLst>
                                    <p:set>
                                      <p:cBhvr>
                                        <p:cTn id="10" dur="1" fill="hold">
                                          <p:stCondLst>
                                            <p:cond delay="0"/>
                                          </p:stCondLst>
                                        </p:cTn>
                                        <p:tgtEl>
                                          <p:spTgt spid="3080"/>
                                        </p:tgtEl>
                                        <p:attrNameLst>
                                          <p:attrName>style.visibility</p:attrName>
                                        </p:attrNameLst>
                                      </p:cBhvr>
                                      <p:to>
                                        <p:strVal val="visible"/>
                                      </p:to>
                                    </p:set>
                                    <p:animEffect transition="in" filter="wipe(right)">
                                      <p:cBhvr>
                                        <p:cTn id="11" dur="500"/>
                                        <p:tgtEl>
                                          <p:spTgt spid="3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80"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B5720D7-3B0E-4322-83CE-318E28C045E8}" type="datetimeFigureOut">
              <a:rPr lang="en-US" smtClean="0"/>
              <a:t>10/1/2009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68D390-D4F7-44BF-8AF6-69C82BE259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4572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4572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B5720D7-3B0E-4322-83CE-318E28C045E8}" type="datetimeFigureOut">
              <a:rPr lang="en-US" smtClean="0"/>
              <a:t>10/1/2009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68D390-D4F7-44BF-8AF6-69C82BE259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B5720D7-3B0E-4322-83CE-318E28C045E8}" type="datetimeFigureOut">
              <a:rPr lang="en-US" smtClean="0"/>
              <a:t>10/1/2009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68D390-D4F7-44BF-8AF6-69C82BE259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B5720D7-3B0E-4322-83CE-318E28C045E8}" type="datetimeFigureOut">
              <a:rPr lang="en-US" smtClean="0"/>
              <a:t>10/1/2009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68D390-D4F7-44BF-8AF6-69C82BE2598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B5720D7-3B0E-4322-83CE-318E28C045E8}" type="datetimeFigureOut">
              <a:rPr lang="en-US" smtClean="0"/>
              <a:t>10/1/2009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68D390-D4F7-44BF-8AF6-69C82BE259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B5720D7-3B0E-4322-83CE-318E28C045E8}" type="datetimeFigureOut">
              <a:rPr lang="en-US" smtClean="0"/>
              <a:t>10/1/2009</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268D390-D4F7-44BF-8AF6-69C82BE259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B5720D7-3B0E-4322-83CE-318E28C045E8}" type="datetimeFigureOut">
              <a:rPr lang="en-US" smtClean="0"/>
              <a:t>10/1/2009</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268D390-D4F7-44BF-8AF6-69C82BE259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B5720D7-3B0E-4322-83CE-318E28C045E8}" type="datetimeFigureOut">
              <a:rPr lang="en-US" smtClean="0"/>
              <a:t>10/1/2009</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268D390-D4F7-44BF-8AF6-69C82BE259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B5720D7-3B0E-4322-83CE-318E28C045E8}" type="datetimeFigureOut">
              <a:rPr lang="en-US" smtClean="0"/>
              <a:t>10/1/2009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68D390-D4F7-44BF-8AF6-69C82BE259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B5720D7-3B0E-4322-83CE-318E28C045E8}" type="datetimeFigureOut">
              <a:rPr lang="en-US" smtClean="0"/>
              <a:t>10/1/2009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68D390-D4F7-44BF-8AF6-69C82BE259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28600" y="457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05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vl1pPr>
          </a:lstStyle>
          <a:p>
            <a:fld id="{BB5720D7-3B0E-4322-83CE-318E28C045E8}" type="datetimeFigureOut">
              <a:rPr lang="en-US" smtClean="0"/>
              <a:t>10/1/2009</a:t>
            </a:fld>
            <a:endParaRPr lang="en-US"/>
          </a:p>
        </p:txBody>
      </p:sp>
      <p:sp>
        <p:nvSpPr>
          <p:cNvPr id="205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p>
        </p:txBody>
      </p:sp>
      <p:sp>
        <p:nvSpPr>
          <p:cNvPr id="205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3268D390-D4F7-44BF-8AF6-69C82BE25984}" type="slidenum">
              <a:rPr lang="en-US" smtClean="0"/>
              <a:t>‹#›</a:t>
            </a:fld>
            <a:endParaRPr lang="en-US"/>
          </a:p>
        </p:txBody>
      </p:sp>
      <p:sp>
        <p:nvSpPr>
          <p:cNvPr id="2055" name="Rectangle 7"/>
          <p:cNvSpPr>
            <a:spLocks noChangeArrowheads="1"/>
          </p:cNvSpPr>
          <p:nvPr/>
        </p:nvSpPr>
        <p:spPr bwMode="gray">
          <a:xfrm>
            <a:off x="0" y="1638300"/>
            <a:ext cx="3343275" cy="122238"/>
          </a:xfrm>
          <a:prstGeom prst="rect">
            <a:avLst/>
          </a:prstGeom>
          <a:solidFill>
            <a:schemeClr val="bg2">
              <a:alpha val="50000"/>
            </a:schemeClr>
          </a:solidFill>
          <a:ln w="9525">
            <a:noFill/>
            <a:miter lim="800000"/>
            <a:headEnd/>
            <a:tailEnd/>
          </a:ln>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3000"/>
                                  </p:stCondLst>
                                  <p:childTnLst>
                                    <p:set>
                                      <p:cBhvr>
                                        <p:cTn id="6" dur="1" fill="hold">
                                          <p:stCondLst>
                                            <p:cond delay="0"/>
                                          </p:stCondLst>
                                        </p:cTn>
                                        <p:tgtEl>
                                          <p:spTgt spid="2055"/>
                                        </p:tgtEl>
                                        <p:attrNameLst>
                                          <p:attrName>style.visibility</p:attrName>
                                        </p:attrNameLst>
                                      </p:cBhvr>
                                      <p:to>
                                        <p:strVal val="visible"/>
                                      </p:to>
                                    </p:set>
                                    <p:animEffect transition="in" filter="wipe(right)">
                                      <p:cBhvr>
                                        <p:cTn id="7" dur="5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animBg="1"/>
    </p:bldLst>
  </p:timing>
  <p:txStyles>
    <p:titleStyle>
      <a:lvl1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2pPr>
      <a:lvl3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3pPr>
      <a:lvl4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4pPr>
      <a:lvl5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folHlink"/>
        </a:buClr>
        <a:buSzPct val="75000"/>
        <a:buFont typeface="Monotype Sort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Char char="–"/>
        <a:defRPr kumimoji="1"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Monotype Sorts" pitchFamily="2" charset="2"/>
        <a:buChar char="n"/>
        <a:defRPr kumimoji="1"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50000"/>
        <a:buFont typeface="Monotype Sorts" pitchFamily="2" charset="2"/>
        <a:buChar char="n"/>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bcBulletin" pitchFamily="2" charset="0"/>
              </a:rPr>
              <a:t>Wrong or Missing Prepositions</a:t>
            </a:r>
            <a:endParaRPr lang="en-US" dirty="0">
              <a:latin typeface="AbcBulletin" pitchFamily="2" charset="0"/>
            </a:endParaRPr>
          </a:p>
        </p:txBody>
      </p:sp>
      <p:sp>
        <p:nvSpPr>
          <p:cNvPr id="3" name="Subtitle 2"/>
          <p:cNvSpPr>
            <a:spLocks noGrp="1"/>
          </p:cNvSpPr>
          <p:nvPr>
            <p:ph type="subTitle" idx="1"/>
          </p:nvPr>
        </p:nvSpPr>
        <p:spPr/>
        <p:txBody>
          <a:bodyPr/>
          <a:lstStyle/>
          <a:p>
            <a:r>
              <a:rPr lang="en-US" dirty="0" smtClean="0">
                <a:latin typeface="Maiandra GD" pitchFamily="34" charset="0"/>
              </a:rPr>
              <a:t>Advanced Communications</a:t>
            </a:r>
            <a:endParaRPr lang="en-US" dirty="0">
              <a:latin typeface="Maiandra G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4800" dirty="0" smtClean="0">
                <a:latin typeface="AbcBulletin" pitchFamily="2" charset="0"/>
              </a:rPr>
              <a:t>How important are prepositions?</a:t>
            </a:r>
            <a:endParaRPr lang="en-US" sz="4800" dirty="0">
              <a:latin typeface="Maiandra G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772400" cy="1143000"/>
          </a:xfrm>
        </p:spPr>
        <p:txBody>
          <a:bodyPr/>
          <a:lstStyle/>
          <a:p>
            <a:r>
              <a:rPr lang="en-US" dirty="0" smtClean="0">
                <a:latin typeface="AbcBulletin" pitchFamily="2" charset="0"/>
              </a:rPr>
              <a:t>In Plain English…</a:t>
            </a:r>
            <a:endParaRPr lang="en-US" dirty="0">
              <a:latin typeface="AbcBulletin" pitchFamily="2" charset="0"/>
            </a:endParaRPr>
          </a:p>
        </p:txBody>
      </p:sp>
      <p:sp>
        <p:nvSpPr>
          <p:cNvPr id="3" name="Content Placeholder 2"/>
          <p:cNvSpPr>
            <a:spLocks noGrp="1"/>
          </p:cNvSpPr>
          <p:nvPr>
            <p:ph idx="1"/>
          </p:nvPr>
        </p:nvSpPr>
        <p:spPr>
          <a:xfrm>
            <a:off x="228600" y="1219200"/>
            <a:ext cx="8229600" cy="4876800"/>
          </a:xfrm>
        </p:spPr>
        <p:txBody>
          <a:bodyPr/>
          <a:lstStyle/>
          <a:p>
            <a:pPr>
              <a:buNone/>
            </a:pPr>
            <a:r>
              <a:rPr lang="en-US" sz="1400" i="1" dirty="0" smtClean="0">
                <a:latin typeface="Maiandra GD" pitchFamily="34" charset="0"/>
              </a:rPr>
              <a:t>Please copy the following information on a sheet of notebook paper titled, “Wrong or Missing Prepositions”</a:t>
            </a:r>
          </a:p>
          <a:p>
            <a:r>
              <a:rPr lang="en-US" sz="2600" i="1" dirty="0" smtClean="0">
                <a:latin typeface="Maiandra GD" pitchFamily="34" charset="0"/>
              </a:rPr>
              <a:t>A prepositions shows the relationship between a noun and other words in a sentence.</a:t>
            </a:r>
          </a:p>
          <a:p>
            <a:r>
              <a:rPr lang="en-US" sz="2600" i="1" dirty="0" smtClean="0">
                <a:latin typeface="Maiandra GD" pitchFamily="34" charset="0"/>
              </a:rPr>
              <a:t>Some teachers say a preposition is everywhere a cat can go: </a:t>
            </a:r>
            <a:r>
              <a:rPr lang="en-US" sz="2600" b="1" i="1" dirty="0" smtClean="0">
                <a:latin typeface="Maiandra GD" pitchFamily="34" charset="0"/>
              </a:rPr>
              <a:t>above, around, behind, beneath, in, toward, outside, over, under  &amp; with.</a:t>
            </a:r>
          </a:p>
          <a:p>
            <a:r>
              <a:rPr lang="en-US" sz="2600" dirty="0" smtClean="0">
                <a:latin typeface="Maiandra GD" pitchFamily="34" charset="0"/>
              </a:rPr>
              <a:t>Prepositions make our writing clearer, orienting the reader in time and space, showing relationships. </a:t>
            </a:r>
          </a:p>
          <a:p>
            <a:r>
              <a:rPr lang="en-US" sz="2600" dirty="0" smtClean="0">
                <a:latin typeface="Maiandra GD" pitchFamily="34" charset="0"/>
              </a:rPr>
              <a:t>Prepositions may serve as transitions between ideas as well. </a:t>
            </a:r>
          </a:p>
          <a:p>
            <a:r>
              <a:rPr lang="en-US" sz="2600" dirty="0" smtClean="0">
                <a:latin typeface="Maiandra GD" pitchFamily="34" charset="0"/>
              </a:rPr>
              <a:t>Leaving out a preposition or using the wrong one makes readers stumble.</a:t>
            </a:r>
            <a:endParaRPr lang="en-US" sz="2600" dirty="0">
              <a:latin typeface="Maiandra GD"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143000"/>
          </a:xfrm>
        </p:spPr>
        <p:txBody>
          <a:bodyPr/>
          <a:lstStyle/>
          <a:p>
            <a:r>
              <a:rPr lang="en-US" dirty="0" smtClean="0">
                <a:latin typeface="AbcBulletin" pitchFamily="2" charset="0"/>
              </a:rPr>
              <a:t>With prepositions…</a:t>
            </a:r>
            <a:endParaRPr lang="en-US" dirty="0">
              <a:latin typeface="AbcBulletin" pitchFamily="2" charset="0"/>
            </a:endParaRPr>
          </a:p>
        </p:txBody>
      </p:sp>
      <p:sp>
        <p:nvSpPr>
          <p:cNvPr id="3" name="Content Placeholder 2"/>
          <p:cNvSpPr>
            <a:spLocks noGrp="1"/>
          </p:cNvSpPr>
          <p:nvPr>
            <p:ph idx="1"/>
          </p:nvPr>
        </p:nvSpPr>
        <p:spPr>
          <a:xfrm>
            <a:off x="304800" y="1066800"/>
            <a:ext cx="8686800" cy="5562600"/>
          </a:xfrm>
        </p:spPr>
        <p:txBody>
          <a:bodyPr/>
          <a:lstStyle/>
          <a:p>
            <a:pPr>
              <a:buNone/>
            </a:pPr>
            <a:r>
              <a:rPr lang="en-US" b="1" dirty="0" smtClean="0">
                <a:latin typeface="Maiandra GD" pitchFamily="34" charset="0"/>
              </a:rPr>
              <a:t>Big Hair Style 3: The Texan</a:t>
            </a:r>
            <a:endParaRPr lang="en-US" dirty="0" smtClean="0">
              <a:latin typeface="Maiandra GD" pitchFamily="34" charset="0"/>
            </a:endParaRPr>
          </a:p>
          <a:p>
            <a:pPr>
              <a:buNone/>
            </a:pPr>
            <a:r>
              <a:rPr lang="en-US" sz="2400" dirty="0" smtClean="0">
                <a:latin typeface="Maiandra GD" pitchFamily="34" charset="0"/>
              </a:rPr>
              <a:t>Take the teasing comb and back-comb all your hair until it looks like an electrified Persian cat. To tease your hair, grab a small section and hold it up by the end. Comb downward with the teasing comb in short fast strokes until it gets tangled at the bottom. Pull the teased hair up and out to achieve maximum altitude. Liberally apply the hair spray to hold the teased hair in place. If you can still see the walls, you haven’t sprayed enough. Spray more. All these styles must be taken care of while you sleep. Some women use the beehive hairnet; others use feather pillow to sleep upon; while still others sleep upright in the La-Z-Boy. Your mileage may vary. Just be careful not to put anyone’s eye out </a:t>
            </a:r>
            <a:r>
              <a:rPr lang="en-US" sz="1600" dirty="0" smtClean="0">
                <a:latin typeface="Maiandra GD" pitchFamily="34" charset="0"/>
              </a:rPr>
              <a:t>(pp. 4-5)</a:t>
            </a:r>
          </a:p>
          <a:p>
            <a:pPr>
              <a:buNone/>
            </a:pPr>
            <a:r>
              <a:rPr lang="en-US" sz="1600" dirty="0" smtClean="0">
                <a:latin typeface="Maiandra GD" pitchFamily="34" charset="0"/>
              </a:rPr>
              <a:t>-Kinky Friedman, Kinky Friedman’s Guide to Texas Etiquette</a:t>
            </a:r>
            <a:endParaRPr lang="en-US" sz="1600" dirty="0">
              <a:latin typeface="Maiandra GD"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143000"/>
          </a:xfrm>
        </p:spPr>
        <p:txBody>
          <a:bodyPr/>
          <a:lstStyle/>
          <a:p>
            <a:pPr algn="l"/>
            <a:r>
              <a:rPr lang="en-US" dirty="0" smtClean="0">
                <a:latin typeface="AbcBulletin" pitchFamily="2" charset="0"/>
              </a:rPr>
              <a:t>Without prepositions…</a:t>
            </a:r>
            <a:endParaRPr lang="en-US" dirty="0">
              <a:latin typeface="AbcBulletin" pitchFamily="2" charset="0"/>
            </a:endParaRPr>
          </a:p>
        </p:txBody>
      </p:sp>
      <p:sp>
        <p:nvSpPr>
          <p:cNvPr id="3" name="Content Placeholder 2"/>
          <p:cNvSpPr>
            <a:spLocks noGrp="1"/>
          </p:cNvSpPr>
          <p:nvPr>
            <p:ph idx="1"/>
          </p:nvPr>
        </p:nvSpPr>
        <p:spPr>
          <a:xfrm>
            <a:off x="381000" y="990600"/>
            <a:ext cx="8382000" cy="5486400"/>
          </a:xfrm>
        </p:spPr>
        <p:txBody>
          <a:bodyPr/>
          <a:lstStyle/>
          <a:p>
            <a:pPr>
              <a:buNone/>
            </a:pPr>
            <a:r>
              <a:rPr lang="en-US" sz="2400" dirty="0" smtClean="0">
                <a:latin typeface="Maiandra GD" pitchFamily="34" charset="0"/>
              </a:rPr>
              <a:t>Take the teasing comb and back-comb all your hair. To tease your hair, grab a small section and hold it. Comb downward. Pull the teased hair. Liberally apply the hair spray. If you can still see the walls, you haven’t sprayed enough. Spray more. All these styles must be take care of while you sleep. Some women use the beehive hairnet; others use feather pillows; while still others sleep upright. Your mileage may vary. Just be careful not to put anyone’s eye out.</a:t>
            </a:r>
          </a:p>
          <a:p>
            <a:pPr>
              <a:buNone/>
            </a:pPr>
            <a:endParaRPr lang="en-US" sz="2400" dirty="0" smtClean="0">
              <a:latin typeface="Maiandra GD" pitchFamily="34" charset="0"/>
            </a:endParaRPr>
          </a:p>
          <a:p>
            <a:r>
              <a:rPr lang="en-US" sz="2200" b="1" i="1" dirty="0" smtClean="0">
                <a:latin typeface="Maiandra GD" pitchFamily="34" charset="0"/>
              </a:rPr>
              <a:t>Notice the text drops down almost 30% in size without prepositional phrases – from 130 words to 83.</a:t>
            </a:r>
          </a:p>
          <a:p>
            <a:r>
              <a:rPr lang="en-US" sz="1800" b="1" dirty="0" smtClean="0">
                <a:latin typeface="Maiandra GD" pitchFamily="34" charset="0"/>
              </a:rPr>
              <a:t>What are we losing without having the prepositional phrases?? </a:t>
            </a:r>
            <a:r>
              <a:rPr lang="en-US" sz="1200" b="1" dirty="0" smtClean="0">
                <a:latin typeface="Maiandra GD" pitchFamily="34" charset="0"/>
              </a:rPr>
              <a:t>(time , space, visuals)</a:t>
            </a:r>
          </a:p>
          <a:p>
            <a:r>
              <a:rPr lang="en-US" sz="1200" b="1" dirty="0" smtClean="0">
                <a:latin typeface="Maiandra GD" pitchFamily="34" charset="0"/>
              </a:rPr>
              <a:t>Handout prepositional phrase visual (paste into your writer’s notebook)</a:t>
            </a:r>
          </a:p>
          <a:p>
            <a:r>
              <a:rPr lang="en-US" sz="1600" b="1" dirty="0" smtClean="0">
                <a:latin typeface="Maiandra GD" pitchFamily="34" charset="0"/>
              </a:rPr>
              <a:t>Can anyone describe the room without using prepositions?...</a:t>
            </a:r>
          </a:p>
          <a:p>
            <a:r>
              <a:rPr lang="en-US" sz="1600" b="1" dirty="0" smtClean="0">
                <a:latin typeface="Maiandra GD" pitchFamily="34" charset="0"/>
              </a:rPr>
              <a:t>“Catch” me if I use a preposition…</a:t>
            </a:r>
          </a:p>
          <a:p>
            <a:endParaRPr lang="en-US" sz="1800" b="1" dirty="0">
              <a:latin typeface="Maiandra GD"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7772400" cy="838200"/>
          </a:xfrm>
        </p:spPr>
        <p:txBody>
          <a:bodyPr/>
          <a:lstStyle/>
          <a:p>
            <a:r>
              <a:rPr lang="en-US" dirty="0" smtClean="0">
                <a:latin typeface="AbcBulletin" pitchFamily="2" charset="0"/>
              </a:rPr>
              <a:t>See...Prepositions DO WORK!</a:t>
            </a:r>
            <a:endParaRPr lang="en-US" dirty="0">
              <a:latin typeface="AbcBulletin" pitchFamily="2" charset="0"/>
            </a:endParaRPr>
          </a:p>
        </p:txBody>
      </p:sp>
      <p:sp>
        <p:nvSpPr>
          <p:cNvPr id="3" name="Content Placeholder 2"/>
          <p:cNvSpPr>
            <a:spLocks noGrp="1"/>
          </p:cNvSpPr>
          <p:nvPr>
            <p:ph idx="1"/>
          </p:nvPr>
        </p:nvSpPr>
        <p:spPr>
          <a:xfrm>
            <a:off x="457200" y="1752600"/>
            <a:ext cx="8382000" cy="4876800"/>
          </a:xfrm>
        </p:spPr>
        <p:txBody>
          <a:bodyPr/>
          <a:lstStyle/>
          <a:p>
            <a:pPr>
              <a:buNone/>
            </a:pPr>
            <a:r>
              <a:rPr lang="en-US" sz="2100" dirty="0" smtClean="0">
                <a:latin typeface="Maiandra GD" pitchFamily="34" charset="0"/>
              </a:rPr>
              <a:t>My neighbor said she wanted to ask me a </a:t>
            </a:r>
            <a:r>
              <a:rPr lang="en-US" sz="2100" b="1" dirty="0" smtClean="0">
                <a:latin typeface="Maiandra GD" pitchFamily="34" charset="0"/>
              </a:rPr>
              <a:t>for</a:t>
            </a:r>
            <a:r>
              <a:rPr lang="en-US" sz="2100" dirty="0" smtClean="0">
                <a:latin typeface="Maiandra GD" pitchFamily="34" charset="0"/>
              </a:rPr>
              <a:t> a small favor. Little did I know what was </a:t>
            </a:r>
            <a:r>
              <a:rPr lang="en-US" sz="2100" b="1" dirty="0" smtClean="0">
                <a:latin typeface="Maiandra GD" pitchFamily="34" charset="0"/>
              </a:rPr>
              <a:t>in</a:t>
            </a:r>
            <a:r>
              <a:rPr lang="en-US" sz="2100" dirty="0" smtClean="0">
                <a:latin typeface="Maiandra GD" pitchFamily="34" charset="0"/>
              </a:rPr>
              <a:t>  store </a:t>
            </a:r>
            <a:r>
              <a:rPr lang="en-US" sz="2100" b="1" dirty="0" smtClean="0">
                <a:latin typeface="Maiandra GD" pitchFamily="34" charset="0"/>
              </a:rPr>
              <a:t>for</a:t>
            </a:r>
            <a:r>
              <a:rPr lang="en-US" sz="2100" dirty="0" smtClean="0">
                <a:latin typeface="Maiandra GD" pitchFamily="34" charset="0"/>
              </a:rPr>
              <a:t> me when I agreed to feed her cat. </a:t>
            </a:r>
            <a:r>
              <a:rPr lang="en-US" sz="2100" b="1" dirty="0" smtClean="0">
                <a:latin typeface="Maiandra GD" pitchFamily="34" charset="0"/>
              </a:rPr>
              <a:t>After</a:t>
            </a:r>
            <a:r>
              <a:rPr lang="en-US" sz="2100" dirty="0" smtClean="0">
                <a:latin typeface="Maiandra GD" pitchFamily="34" charset="0"/>
              </a:rPr>
              <a:t> my neighbor left </a:t>
            </a:r>
            <a:r>
              <a:rPr lang="en-US" sz="2100" b="1" dirty="0" smtClean="0">
                <a:latin typeface="Maiandra GD" pitchFamily="34" charset="0"/>
              </a:rPr>
              <a:t>on</a:t>
            </a:r>
            <a:r>
              <a:rPr lang="en-US" sz="2100" dirty="0" smtClean="0">
                <a:latin typeface="Maiandra GD" pitchFamily="34" charset="0"/>
              </a:rPr>
              <a:t> her trip, I walked </a:t>
            </a:r>
            <a:r>
              <a:rPr lang="en-US" sz="2100" b="1" dirty="0" smtClean="0">
                <a:latin typeface="Maiandra GD" pitchFamily="34" charset="0"/>
              </a:rPr>
              <a:t>across</a:t>
            </a:r>
            <a:r>
              <a:rPr lang="en-US" sz="2100" dirty="0" smtClean="0">
                <a:latin typeface="Maiandra GD" pitchFamily="34" charset="0"/>
              </a:rPr>
              <a:t> the street </a:t>
            </a:r>
            <a:r>
              <a:rPr lang="en-US" sz="2100" b="1" dirty="0" smtClean="0">
                <a:latin typeface="Maiandra GD" pitchFamily="34" charset="0"/>
              </a:rPr>
              <a:t>to</a:t>
            </a:r>
            <a:r>
              <a:rPr lang="en-US" sz="2100" dirty="0" smtClean="0">
                <a:latin typeface="Maiandra GD" pitchFamily="34" charset="0"/>
              </a:rPr>
              <a:t> her house. Once I got </a:t>
            </a:r>
            <a:r>
              <a:rPr lang="en-US" sz="2100" b="1" dirty="0" smtClean="0">
                <a:latin typeface="Maiandra GD" pitchFamily="34" charset="0"/>
              </a:rPr>
              <a:t>inside</a:t>
            </a:r>
            <a:r>
              <a:rPr lang="en-US" sz="2100" dirty="0" smtClean="0">
                <a:latin typeface="Maiandra GD" pitchFamily="34" charset="0"/>
              </a:rPr>
              <a:t> the house, I was overwhelmed </a:t>
            </a:r>
            <a:r>
              <a:rPr lang="en-US" sz="2100" b="1" dirty="0" smtClean="0">
                <a:latin typeface="Maiandra GD" pitchFamily="34" charset="0"/>
              </a:rPr>
              <a:t>by</a:t>
            </a:r>
            <a:r>
              <a:rPr lang="en-US" sz="2100" dirty="0" smtClean="0">
                <a:latin typeface="Maiandra GD" pitchFamily="34" charset="0"/>
              </a:rPr>
              <a:t> the stench of cat urine. I looked </a:t>
            </a:r>
            <a:r>
              <a:rPr lang="en-US" sz="2100" b="1" dirty="0" smtClean="0">
                <a:latin typeface="Maiandra GD" pitchFamily="34" charset="0"/>
              </a:rPr>
              <a:t>around</a:t>
            </a:r>
            <a:r>
              <a:rPr lang="en-US" sz="2100" dirty="0" smtClean="0">
                <a:latin typeface="Maiandra GD" pitchFamily="34" charset="0"/>
              </a:rPr>
              <a:t> the house and couldn’t believe what I saw. My eyes fell </a:t>
            </a:r>
            <a:r>
              <a:rPr lang="en-US" sz="2100" b="1" dirty="0" smtClean="0">
                <a:latin typeface="Maiandra GD" pitchFamily="34" charset="0"/>
              </a:rPr>
              <a:t>on</a:t>
            </a:r>
            <a:r>
              <a:rPr lang="en-US" sz="2100" dirty="0" smtClean="0">
                <a:latin typeface="Maiandra GD" pitchFamily="34" charset="0"/>
              </a:rPr>
              <a:t> two salad dressing containers sitting on a table </a:t>
            </a:r>
            <a:r>
              <a:rPr lang="en-US" sz="2100" b="1" dirty="0" smtClean="0">
                <a:latin typeface="Maiandra GD" pitchFamily="34" charset="0"/>
              </a:rPr>
              <a:t>beside</a:t>
            </a:r>
            <a:r>
              <a:rPr lang="en-US" sz="2100" dirty="0" smtClean="0">
                <a:latin typeface="Maiandra GD" pitchFamily="34" charset="0"/>
              </a:rPr>
              <a:t> the couch, which was completely covered with dirty laundry, </a:t>
            </a:r>
            <a:r>
              <a:rPr lang="en-US" sz="2100" b="1" dirty="0" smtClean="0">
                <a:latin typeface="Maiandra GD" pitchFamily="34" charset="0"/>
              </a:rPr>
              <a:t>except for </a:t>
            </a:r>
            <a:r>
              <a:rPr lang="en-US" sz="2100" dirty="0" smtClean="0">
                <a:latin typeface="Maiandra GD" pitchFamily="34" charset="0"/>
              </a:rPr>
              <a:t>this one worn area </a:t>
            </a:r>
            <a:r>
              <a:rPr lang="en-US" sz="2100" b="1" dirty="0" smtClean="0">
                <a:latin typeface="Maiandra GD" pitchFamily="34" charset="0"/>
              </a:rPr>
              <a:t>by</a:t>
            </a:r>
            <a:r>
              <a:rPr lang="en-US" sz="2100" dirty="0" smtClean="0">
                <a:latin typeface="Maiandra GD" pitchFamily="34" charset="0"/>
              </a:rPr>
              <a:t> the table. The volume </a:t>
            </a:r>
            <a:r>
              <a:rPr lang="en-US" sz="2100" b="1" dirty="0" smtClean="0">
                <a:latin typeface="Maiandra GD" pitchFamily="34" charset="0"/>
              </a:rPr>
              <a:t>on</a:t>
            </a:r>
            <a:r>
              <a:rPr lang="en-US" sz="2100" dirty="0" smtClean="0">
                <a:latin typeface="Maiandra GD" pitchFamily="34" charset="0"/>
              </a:rPr>
              <a:t> the TV was turned up all the way. </a:t>
            </a:r>
            <a:r>
              <a:rPr lang="en-US" sz="2100" b="1" dirty="0" smtClean="0">
                <a:latin typeface="Maiandra GD" pitchFamily="34" charset="0"/>
              </a:rPr>
              <a:t>In</a:t>
            </a:r>
            <a:r>
              <a:rPr lang="en-US" sz="2100" dirty="0" smtClean="0">
                <a:latin typeface="Maiandra GD" pitchFamily="34" charset="0"/>
              </a:rPr>
              <a:t> disbelief and despite my better judgment, I walked </a:t>
            </a:r>
            <a:r>
              <a:rPr lang="en-US" sz="2100" b="1" dirty="0" smtClean="0">
                <a:latin typeface="Maiandra GD" pitchFamily="34" charset="0"/>
              </a:rPr>
              <a:t>toward</a:t>
            </a:r>
            <a:r>
              <a:rPr lang="en-US" sz="2100" dirty="0" smtClean="0">
                <a:latin typeface="Maiandra GD" pitchFamily="34" charset="0"/>
              </a:rPr>
              <a:t> the restroom. </a:t>
            </a:r>
            <a:r>
              <a:rPr lang="en-US" sz="2100" b="1" dirty="0" smtClean="0">
                <a:latin typeface="Maiandra GD" pitchFamily="34" charset="0"/>
              </a:rPr>
              <a:t>Around </a:t>
            </a:r>
            <a:r>
              <a:rPr lang="en-US" sz="2100" dirty="0" smtClean="0">
                <a:latin typeface="Maiandra GD" pitchFamily="34" charset="0"/>
              </a:rPr>
              <a:t>the base of the tub, I saw these red velvety mushrooms coming up </a:t>
            </a:r>
            <a:r>
              <a:rPr lang="en-US" sz="2100" b="1" dirty="0" smtClean="0">
                <a:latin typeface="Maiandra GD" pitchFamily="34" charset="0"/>
              </a:rPr>
              <a:t>between</a:t>
            </a:r>
            <a:r>
              <a:rPr lang="en-US" sz="2100" dirty="0" smtClean="0">
                <a:latin typeface="Maiandra GD" pitchFamily="34" charset="0"/>
              </a:rPr>
              <a:t> the tub and tile floor. The filth was </a:t>
            </a:r>
            <a:r>
              <a:rPr lang="en-US" sz="2100" b="1" dirty="0" smtClean="0">
                <a:latin typeface="Maiandra GD" pitchFamily="34" charset="0"/>
              </a:rPr>
              <a:t>beyond</a:t>
            </a:r>
            <a:r>
              <a:rPr lang="en-US" sz="2100" dirty="0" smtClean="0">
                <a:latin typeface="Maiandra GD" pitchFamily="34" charset="0"/>
              </a:rPr>
              <a:t> anything I’d ever seen </a:t>
            </a:r>
            <a:r>
              <a:rPr lang="en-US" sz="2100" b="1" dirty="0" smtClean="0">
                <a:latin typeface="Maiandra GD" pitchFamily="34" charset="0"/>
              </a:rPr>
              <a:t>in</a:t>
            </a:r>
            <a:r>
              <a:rPr lang="en-US" sz="2100" dirty="0" smtClean="0">
                <a:latin typeface="Maiandra GD" pitchFamily="34" charset="0"/>
              </a:rPr>
              <a:t> my life. </a:t>
            </a:r>
            <a:r>
              <a:rPr lang="en-US" sz="2100" b="1" dirty="0" smtClean="0">
                <a:latin typeface="Maiandra GD" pitchFamily="34" charset="0"/>
              </a:rPr>
              <a:t>Within</a:t>
            </a:r>
            <a:r>
              <a:rPr lang="en-US" sz="2100" dirty="0" smtClean="0">
                <a:latin typeface="Maiandra GD" pitchFamily="34" charset="0"/>
              </a:rPr>
              <a:t> two minutes, the cat was fed and I was out </a:t>
            </a:r>
            <a:r>
              <a:rPr lang="en-US" sz="2100" b="1" dirty="0" smtClean="0">
                <a:latin typeface="Maiandra GD" pitchFamily="34" charset="0"/>
              </a:rPr>
              <a:t>of</a:t>
            </a:r>
            <a:r>
              <a:rPr lang="en-US" sz="2100" dirty="0" smtClean="0">
                <a:latin typeface="Maiandra GD" pitchFamily="34" charset="0"/>
              </a:rPr>
              <a:t> there. Since she returned </a:t>
            </a:r>
            <a:r>
              <a:rPr lang="en-US" sz="2100" b="1" dirty="0" smtClean="0">
                <a:latin typeface="Maiandra GD" pitchFamily="34" charset="0"/>
              </a:rPr>
              <a:t>from</a:t>
            </a:r>
            <a:r>
              <a:rPr lang="en-US" sz="2100" dirty="0" smtClean="0">
                <a:latin typeface="Maiandra GD" pitchFamily="34" charset="0"/>
              </a:rPr>
              <a:t> her trip, I have never been available to watch her cat again.</a:t>
            </a:r>
            <a:endParaRPr lang="en-US" sz="2100" dirty="0">
              <a:latin typeface="Maiandra GD"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cBulletin" pitchFamily="2" charset="0"/>
              </a:rPr>
              <a:t>Your Turn…</a:t>
            </a:r>
            <a:endParaRPr lang="en-US" dirty="0">
              <a:latin typeface="AbcBulletin" pitchFamily="2" charset="0"/>
            </a:endParaRPr>
          </a:p>
        </p:txBody>
      </p:sp>
      <p:sp>
        <p:nvSpPr>
          <p:cNvPr id="3" name="Content Placeholder 2"/>
          <p:cNvSpPr>
            <a:spLocks noGrp="1"/>
          </p:cNvSpPr>
          <p:nvPr>
            <p:ph idx="1"/>
          </p:nvPr>
        </p:nvSpPr>
        <p:spPr/>
        <p:txBody>
          <a:bodyPr/>
          <a:lstStyle/>
          <a:p>
            <a:r>
              <a:rPr lang="en-US" dirty="0" smtClean="0">
                <a:latin typeface="Maiandra GD" pitchFamily="34" charset="0"/>
              </a:rPr>
              <a:t>Open your Writer’s Notebook to the next clean page in the Writing section. Put today’s date.</a:t>
            </a:r>
          </a:p>
          <a:p>
            <a:r>
              <a:rPr lang="en-US" dirty="0" smtClean="0">
                <a:latin typeface="Maiandra GD" pitchFamily="34" charset="0"/>
              </a:rPr>
              <a:t>You will write your own descriptions of a room, any room; it can be your room, a classroom, the kitchen.</a:t>
            </a:r>
          </a:p>
          <a:p>
            <a:r>
              <a:rPr lang="en-US" dirty="0" smtClean="0">
                <a:latin typeface="Maiandra GD" pitchFamily="34" charset="0"/>
              </a:rPr>
              <a:t>Use as many prepositions as you can!</a:t>
            </a:r>
            <a:endParaRPr lang="en-US" dirty="0">
              <a:latin typeface="Maiandra GD" pitchFamily="34" charset="0"/>
            </a:endParaRPr>
          </a:p>
        </p:txBody>
      </p:sp>
    </p:spTree>
  </p:cSld>
  <p:clrMapOvr>
    <a:masterClrMapping/>
  </p:clrMapOvr>
</p:sld>
</file>

<file path=ppt/theme/theme1.xml><?xml version="1.0" encoding="utf-8"?>
<a:theme xmlns:a="http://schemas.openxmlformats.org/drawingml/2006/main" name="Theme4">
  <a:themeElements>
    <a:clrScheme name="Whirlpool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CCECFF"/>
        </a:lt1>
        <a:dk2>
          <a:srgbClr val="6699FF"/>
        </a:dk2>
        <a:lt2>
          <a:srgbClr val="CCFFFF"/>
        </a:lt2>
        <a:accent1>
          <a:srgbClr val="CC99FF"/>
        </a:accent1>
        <a:accent2>
          <a:srgbClr val="9999FF"/>
        </a:accent2>
        <a:accent3>
          <a:srgbClr val="B8CAFF"/>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Theme4</Template>
  <TotalTime>116</TotalTime>
  <Words>723</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Theme4</vt:lpstr>
      <vt:lpstr>Wrong or Missing Prepositions</vt:lpstr>
      <vt:lpstr>Slide 2</vt:lpstr>
      <vt:lpstr>In Plain English…</vt:lpstr>
      <vt:lpstr>With prepositions…</vt:lpstr>
      <vt:lpstr>Without prepositions…</vt:lpstr>
      <vt:lpstr>See...Prepositions DO WORK!</vt:lpstr>
      <vt:lpstr>Your Turn…</vt:lpstr>
    </vt:vector>
  </TitlesOfParts>
  <Company>CCPS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Wrong or Missing Prepositions</dc:title>
  <dc:creator>Angie Hill</dc:creator>
  <cp:lastModifiedBy>Angie Hill</cp:lastModifiedBy>
  <cp:revision>5</cp:revision>
  <dcterms:created xsi:type="dcterms:W3CDTF">2009-10-01T12:43:32Z</dcterms:created>
  <dcterms:modified xsi:type="dcterms:W3CDTF">2009-10-01T14:39:41Z</dcterms:modified>
</cp:coreProperties>
</file>