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fld id="{124E6295-BF24-4143-9BEB-538589879356}" type="datetimeFigureOut">
              <a:rPr lang="en-US" smtClean="0"/>
              <a:pPr/>
              <a:t>8/26/2009</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24E6295-BF24-4143-9BEB-538589879356}" type="datetimeFigureOut">
              <a:rPr lang="en-US" smtClean="0"/>
              <a:pPr/>
              <a:t>8/26/2009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1E72F-4273-4AD6-80CA-49CBAD74A7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124E6295-BF24-4143-9BEB-538589879356}" type="datetimeFigureOut">
              <a:rPr lang="en-US" smtClean="0"/>
              <a:pPr/>
              <a:t>8/26/2009</a:t>
            </a:fld>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C781E72F-4273-4AD6-80CA-49CBAD74A7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Writer’s Notebook</a:t>
            </a:r>
            <a:endParaRPr lang="en-US" dirty="0"/>
          </a:p>
        </p:txBody>
      </p:sp>
      <p:sp>
        <p:nvSpPr>
          <p:cNvPr id="3" name="Subtitle 2"/>
          <p:cNvSpPr>
            <a:spLocks noGrp="1"/>
          </p:cNvSpPr>
          <p:nvPr>
            <p:ph type="subTitle" idx="1"/>
          </p:nvPr>
        </p:nvSpPr>
        <p:spPr/>
        <p:txBody>
          <a:bodyPr/>
          <a:lstStyle/>
          <a:p>
            <a:r>
              <a:rPr lang="en-US" dirty="0" smtClean="0"/>
              <a:t>Set-up &amp; guidelines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Fourth section </a:t>
            </a:r>
            <a:r>
              <a:rPr lang="en-US" dirty="0" smtClean="0"/>
              <a:t>~ “Gems”</a:t>
            </a:r>
            <a:endParaRPr lang="en-US" dirty="0"/>
          </a:p>
        </p:txBody>
      </p:sp>
      <p:sp>
        <p:nvSpPr>
          <p:cNvPr id="3" name="Content Placeholder 2"/>
          <p:cNvSpPr>
            <a:spLocks noGrp="1"/>
          </p:cNvSpPr>
          <p:nvPr>
            <p:ph idx="1"/>
          </p:nvPr>
        </p:nvSpPr>
        <p:spPr>
          <a:xfrm>
            <a:off x="533400" y="1371600"/>
            <a:ext cx="6172200" cy="4724400"/>
          </a:xfrm>
        </p:spPr>
        <p:txBody>
          <a:bodyPr/>
          <a:lstStyle/>
          <a:p>
            <a:r>
              <a:rPr lang="en-US" sz="2200" dirty="0" smtClean="0"/>
              <a:t>“Gems” will always be full sentences or more! (That is what separates it from “Author’s </a:t>
            </a:r>
            <a:r>
              <a:rPr lang="en-US" sz="2200" dirty="0" err="1" smtClean="0"/>
              <a:t>Palatte</a:t>
            </a:r>
            <a:r>
              <a:rPr lang="en-US" sz="2200" dirty="0" smtClean="0"/>
              <a:t>”)</a:t>
            </a:r>
          </a:p>
          <a:p>
            <a:r>
              <a:rPr lang="en-US" sz="2200" dirty="0" smtClean="0"/>
              <a:t>Hunt down sentences that work, strings of sentences, even paragraphs that make the reader stop, bend over, pick up the gem and see it sparkle in the light from many angels.</a:t>
            </a:r>
          </a:p>
          <a:p>
            <a:r>
              <a:rPr lang="en-US" sz="2200" dirty="0" smtClean="0"/>
              <a:t>“Gems” make us pause and say “How’d they do that?”</a:t>
            </a:r>
          </a:p>
          <a:p>
            <a:r>
              <a:rPr lang="en-US" sz="2200" dirty="0" smtClean="0"/>
              <a:t>You can return to these gems and enjoy them again and again – a treasure trove of fierce writing worth a second look, worth imitating.</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533400"/>
            <a:ext cx="7086600" cy="731838"/>
          </a:xfrm>
        </p:spPr>
        <p:txBody>
          <a:bodyPr/>
          <a:lstStyle/>
          <a:p>
            <a:pPr algn="ctr"/>
            <a:r>
              <a:rPr lang="en-US" dirty="0" smtClean="0"/>
              <a:t>Importance of your Writer’s Notebook</a:t>
            </a:r>
            <a:endParaRPr lang="en-US" dirty="0"/>
          </a:p>
        </p:txBody>
      </p:sp>
      <p:sp>
        <p:nvSpPr>
          <p:cNvPr id="3" name="Content Placeholder 2"/>
          <p:cNvSpPr>
            <a:spLocks noGrp="1"/>
          </p:cNvSpPr>
          <p:nvPr>
            <p:ph idx="1"/>
          </p:nvPr>
        </p:nvSpPr>
        <p:spPr>
          <a:xfrm>
            <a:off x="609600" y="1722437"/>
            <a:ext cx="6400799" cy="4602163"/>
          </a:xfrm>
        </p:spPr>
        <p:txBody>
          <a:bodyPr/>
          <a:lstStyle/>
          <a:p>
            <a:r>
              <a:rPr lang="en-US" dirty="0" smtClean="0"/>
              <a:t>A safe place to spill yourself onto the page.</a:t>
            </a:r>
          </a:p>
          <a:p>
            <a:r>
              <a:rPr lang="en-US" dirty="0" smtClean="0"/>
              <a:t>A place where writing won’t get marked up by anyone, except, perhaps, you.</a:t>
            </a:r>
          </a:p>
          <a:p>
            <a:r>
              <a:rPr lang="en-US" dirty="0" smtClean="0"/>
              <a:t>A place of sweet freedom to romp with your thoughts, cavort with commas, and monkey around with syntax.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better playground do we have than the writer’s notebook?</a:t>
            </a:r>
            <a:endParaRPr lang="en-US" sz="2800" dirty="0"/>
          </a:p>
        </p:txBody>
      </p:sp>
      <p:sp>
        <p:nvSpPr>
          <p:cNvPr id="3" name="Content Placeholder 2"/>
          <p:cNvSpPr>
            <a:spLocks noGrp="1"/>
          </p:cNvSpPr>
          <p:nvPr>
            <p:ph idx="1"/>
          </p:nvPr>
        </p:nvSpPr>
        <p:spPr/>
        <p:txBody>
          <a:bodyPr/>
          <a:lstStyle/>
          <a:p>
            <a:pPr>
              <a:buNone/>
            </a:pPr>
            <a:r>
              <a:rPr lang="en-US" dirty="0" smtClean="0"/>
              <a:t>Your writer’s notebook is the repository, the organizer, the placeholder, the idea catcher, the canvas to experiment and create on, the place to be wrong and to be wrong boldly.</a:t>
            </a:r>
          </a:p>
          <a:p>
            <a:pPr>
              <a:buNone/>
            </a:pPr>
            <a:endParaRPr lang="en-US" dirty="0"/>
          </a:p>
          <a:p>
            <a:pPr>
              <a:buNone/>
            </a:pPr>
            <a:r>
              <a:rPr lang="en-US" dirty="0" smtClean="0"/>
              <a:t>Writer’s Notebooks last!!!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Everything in the writer’s notebook is in process all the time!</a:t>
            </a:r>
            <a:endParaRPr lang="en-US" sz="3200" dirty="0"/>
          </a:p>
        </p:txBody>
      </p:sp>
      <p:sp>
        <p:nvSpPr>
          <p:cNvPr id="3" name="Content Placeholder 2"/>
          <p:cNvSpPr>
            <a:spLocks noGrp="1"/>
          </p:cNvSpPr>
          <p:nvPr>
            <p:ph idx="1"/>
          </p:nvPr>
        </p:nvSpPr>
        <p:spPr>
          <a:xfrm>
            <a:off x="533400" y="1874837"/>
            <a:ext cx="6324600" cy="4525963"/>
          </a:xfrm>
        </p:spPr>
        <p:txBody>
          <a:bodyPr/>
          <a:lstStyle/>
          <a:p>
            <a:r>
              <a:rPr lang="en-US" sz="2400" dirty="0" smtClean="0"/>
              <a:t>It is a place to return – to mine and refine, polish and relish, reread and rewrite.</a:t>
            </a:r>
          </a:p>
          <a:p>
            <a:r>
              <a:rPr lang="en-US" sz="2400" dirty="0" smtClean="0"/>
              <a:t>Maybe we should think of it as a rewriter’s notebook, a reviser’s notebook.</a:t>
            </a:r>
          </a:p>
          <a:p>
            <a:r>
              <a:rPr lang="en-US" sz="2400" dirty="0" smtClean="0"/>
              <a:t>Your writer’s notebook holds a progressive record of the year and keeps all those scraps and loose-ends sewn together, a deposit of gold that can be mined all year!</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Your writer’s notebook should become an extension of you, a place to record what you see, hear, smell, touch, and taste!</a:t>
            </a:r>
          </a:p>
          <a:p>
            <a:pPr>
              <a:buNone/>
            </a:pPr>
            <a:endParaRPr lang="en-US" dirty="0"/>
          </a:p>
          <a:p>
            <a:pPr>
              <a:buNone/>
            </a:pPr>
            <a:r>
              <a:rPr lang="en-US" dirty="0" smtClean="0"/>
              <a:t>It is there to be your idea catcher! Reflection maker!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381000"/>
            <a:ext cx="7086600" cy="731838"/>
          </a:xfrm>
        </p:spPr>
        <p:txBody>
          <a:bodyPr/>
          <a:lstStyle/>
          <a:p>
            <a:pPr algn="ctr"/>
            <a:r>
              <a:rPr lang="en-US" sz="3400" b="1" dirty="0" smtClean="0"/>
              <a:t>Step-by-step set-up instructions</a:t>
            </a:r>
            <a:br>
              <a:rPr lang="en-US" sz="3400" b="1" dirty="0" smtClean="0"/>
            </a:br>
            <a:r>
              <a:rPr lang="en-US" sz="1800" i="1" dirty="0" smtClean="0"/>
              <a:t>Copy the following on a sheet of paper</a:t>
            </a:r>
            <a:endParaRPr lang="en-US" sz="3400" i="1" dirty="0"/>
          </a:p>
        </p:txBody>
      </p:sp>
      <p:sp>
        <p:nvSpPr>
          <p:cNvPr id="3" name="Content Placeholder 2"/>
          <p:cNvSpPr>
            <a:spLocks noGrp="1"/>
          </p:cNvSpPr>
          <p:nvPr>
            <p:ph idx="1"/>
          </p:nvPr>
        </p:nvSpPr>
        <p:spPr>
          <a:xfrm>
            <a:off x="533400" y="1143000"/>
            <a:ext cx="6248400" cy="4602163"/>
          </a:xfrm>
        </p:spPr>
        <p:txBody>
          <a:bodyPr/>
          <a:lstStyle/>
          <a:p>
            <a:pPr marL="514350" indent="-514350">
              <a:buFont typeface="+mj-lt"/>
              <a:buAutoNum type="arabicPeriod"/>
            </a:pPr>
            <a:r>
              <a:rPr lang="en-US" sz="2000" dirty="0" smtClean="0"/>
              <a:t>Never tear out a page of your notebook. NEVER. If you think you must tear out a sheet, see me!</a:t>
            </a:r>
          </a:p>
          <a:p>
            <a:pPr marL="514350" indent="-514350">
              <a:buFont typeface="+mj-lt"/>
              <a:buAutoNum type="arabicPeriod"/>
            </a:pPr>
            <a:r>
              <a:rPr lang="en-US" sz="2000" dirty="0" smtClean="0"/>
              <a:t>Leave a fly leaf up front, just like in books.</a:t>
            </a:r>
          </a:p>
          <a:p>
            <a:pPr marL="514350" indent="-514350">
              <a:buFont typeface="+mj-lt"/>
              <a:buAutoNum type="arabicPeriod"/>
            </a:pPr>
            <a:r>
              <a:rPr lang="en-US" sz="2000" dirty="0" smtClean="0"/>
              <a:t>Number pages only on the right-hand side, starting after the fly page.</a:t>
            </a:r>
          </a:p>
          <a:p>
            <a:pPr marL="514350" indent="-514350">
              <a:buFont typeface="+mj-lt"/>
              <a:buAutoNum type="arabicPeriod"/>
            </a:pPr>
            <a:r>
              <a:rPr lang="en-US" sz="2000" dirty="0" smtClean="0"/>
              <a:t>Write the page number at the bottom right-hand side. This takes time, but it is a must!</a:t>
            </a:r>
          </a:p>
          <a:p>
            <a:pPr marL="514350" indent="-514350">
              <a:buFont typeface="+mj-lt"/>
              <a:buAutoNum type="arabicPeriod"/>
            </a:pPr>
            <a:r>
              <a:rPr lang="en-US" sz="2000" dirty="0" smtClean="0"/>
              <a:t>Only write on the right-hand pages of the notebook. Keep the left-hand pages blank for revising, rethinking, and tinkering with the facing numbered pages. This saves space for experimenting we will do with craft and mechanics in the notebook.</a:t>
            </a:r>
          </a:p>
          <a:p>
            <a:pPr marL="514350" indent="-514350"/>
            <a:r>
              <a:rPr lang="en-US" b="1" dirty="0" smtClean="0"/>
              <a:t>Copy the following slides in the right sections of your notebook!</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375525" cy="731838"/>
          </a:xfrm>
        </p:spPr>
        <p:txBody>
          <a:bodyPr/>
          <a:lstStyle/>
          <a:p>
            <a:pPr algn="ctr"/>
            <a:r>
              <a:rPr lang="en-US" b="1" dirty="0" smtClean="0"/>
              <a:t>First section</a:t>
            </a:r>
            <a:r>
              <a:rPr lang="en-US" sz="3200" dirty="0" smtClean="0"/>
              <a:t>	~ Writing</a:t>
            </a:r>
            <a:endParaRPr lang="en-US" sz="3200" dirty="0"/>
          </a:p>
        </p:txBody>
      </p:sp>
      <p:sp>
        <p:nvSpPr>
          <p:cNvPr id="3" name="Content Placeholder 2"/>
          <p:cNvSpPr>
            <a:spLocks noGrp="1"/>
          </p:cNvSpPr>
          <p:nvPr>
            <p:ph idx="1"/>
          </p:nvPr>
        </p:nvSpPr>
        <p:spPr>
          <a:xfrm>
            <a:off x="685800" y="1066800"/>
            <a:ext cx="5791200" cy="4953000"/>
          </a:xfrm>
        </p:spPr>
        <p:txBody>
          <a:bodyPr/>
          <a:lstStyle/>
          <a:p>
            <a:r>
              <a:rPr lang="en-US" sz="2600" dirty="0" smtClean="0"/>
              <a:t>The first section, “Writing,” is by far the largest section in the notebook. Here you will </a:t>
            </a:r>
            <a:r>
              <a:rPr lang="en-US" sz="2600" dirty="0" err="1" smtClean="0"/>
              <a:t>freewrite</a:t>
            </a:r>
            <a:r>
              <a:rPr lang="en-US" sz="2600" dirty="0" smtClean="0"/>
              <a:t>, respond, </a:t>
            </a:r>
            <a:r>
              <a:rPr lang="en-US" sz="2600" dirty="0" err="1" smtClean="0"/>
              <a:t>prewrite</a:t>
            </a:r>
            <a:r>
              <a:rPr lang="en-US" sz="2600" dirty="0" smtClean="0"/>
              <a:t>, create, shape, take notes, glue materials I may give your you may find inspirational, and play with your writing.</a:t>
            </a:r>
          </a:p>
          <a:p>
            <a:r>
              <a:rPr lang="en-US" sz="2600" dirty="0" smtClean="0"/>
              <a:t>Each entry should be dated and given at least a one-word title with some sort of connection to the text that follows</a:t>
            </a:r>
            <a:r>
              <a:rPr lang="en-US" sz="2600" dirty="0" smtClean="0"/>
              <a:t>.</a:t>
            </a:r>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7925" cy="731838"/>
          </a:xfrm>
        </p:spPr>
        <p:txBody>
          <a:bodyPr/>
          <a:lstStyle/>
          <a:p>
            <a:r>
              <a:rPr lang="en-US" b="1" dirty="0" smtClean="0"/>
              <a:t>Second section </a:t>
            </a:r>
            <a:r>
              <a:rPr lang="en-US" dirty="0" smtClean="0"/>
              <a:t>~ Writer’s Eye (I)</a:t>
            </a:r>
            <a:endParaRPr lang="en-US" b="1" dirty="0"/>
          </a:p>
        </p:txBody>
      </p:sp>
      <p:sp>
        <p:nvSpPr>
          <p:cNvPr id="3" name="Content Placeholder 2"/>
          <p:cNvSpPr>
            <a:spLocks noGrp="1"/>
          </p:cNvSpPr>
          <p:nvPr>
            <p:ph idx="1"/>
          </p:nvPr>
        </p:nvSpPr>
        <p:spPr>
          <a:xfrm>
            <a:off x="609600" y="1143000"/>
            <a:ext cx="6172200" cy="4983163"/>
          </a:xfrm>
        </p:spPr>
        <p:txBody>
          <a:bodyPr/>
          <a:lstStyle/>
          <a:p>
            <a:r>
              <a:rPr lang="en-US" sz="2400" dirty="0" smtClean="0"/>
              <a:t>The Writer’s Eye (I)” section of the writer’s notebook serves dual purposes:</a:t>
            </a:r>
          </a:p>
          <a:p>
            <a:pPr lvl="1"/>
            <a:r>
              <a:rPr lang="en-US" dirty="0" smtClean="0"/>
              <a:t>Here you write about the life you observe with your own eyes, </a:t>
            </a:r>
            <a:r>
              <a:rPr lang="en-US" i="1" u="sng" dirty="0" smtClean="0"/>
              <a:t>writer’s eyes!</a:t>
            </a:r>
            <a:endParaRPr lang="en-US" dirty="0" smtClean="0"/>
          </a:p>
          <a:p>
            <a:pPr lvl="1"/>
            <a:r>
              <a:rPr lang="en-US" dirty="0" smtClean="0"/>
              <a:t>Here you start a collection of the people, places, games, hobbies, interests, and so forth that you know well.</a:t>
            </a:r>
          </a:p>
          <a:p>
            <a:r>
              <a:rPr lang="en-US" sz="2400" dirty="0" smtClean="0"/>
              <a:t>This is the place you value and celebrate who you are, where you come from and what you know!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839200" cy="884238"/>
          </a:xfrm>
        </p:spPr>
        <p:txBody>
          <a:bodyPr/>
          <a:lstStyle/>
          <a:p>
            <a:pPr algn="ctr"/>
            <a:r>
              <a:rPr lang="en-US" b="1" dirty="0" smtClean="0"/>
              <a:t>Third section</a:t>
            </a:r>
            <a:r>
              <a:rPr lang="en-US" dirty="0"/>
              <a:t> </a:t>
            </a:r>
            <a:r>
              <a:rPr lang="en-US" dirty="0" smtClean="0"/>
              <a:t>~ “Author’s Word &amp; Phrase Palette”</a:t>
            </a:r>
            <a:endParaRPr lang="en-US" b="1" dirty="0"/>
          </a:p>
        </p:txBody>
      </p:sp>
      <p:sp>
        <p:nvSpPr>
          <p:cNvPr id="3" name="Content Placeholder 2"/>
          <p:cNvSpPr>
            <a:spLocks noGrp="1"/>
          </p:cNvSpPr>
          <p:nvPr>
            <p:ph idx="1"/>
          </p:nvPr>
        </p:nvSpPr>
        <p:spPr>
          <a:xfrm>
            <a:off x="609600" y="1600200"/>
            <a:ext cx="6096000" cy="4525963"/>
          </a:xfrm>
        </p:spPr>
        <p:txBody>
          <a:bodyPr/>
          <a:lstStyle/>
          <a:p>
            <a:r>
              <a:rPr lang="en-US" sz="2200" dirty="0" smtClean="0"/>
              <a:t>As you read, record words or phrases that strike you.</a:t>
            </a:r>
          </a:p>
          <a:p>
            <a:r>
              <a:rPr lang="en-US" sz="2200" dirty="0" smtClean="0"/>
              <a:t>A place to come to when revising your own work for specific word choice or even just inspiration.</a:t>
            </a:r>
          </a:p>
          <a:p>
            <a:r>
              <a:rPr lang="en-US" sz="2200" dirty="0" smtClean="0"/>
              <a:t>In this section also collect the following:</a:t>
            </a:r>
          </a:p>
          <a:p>
            <a:pPr lvl="1"/>
            <a:r>
              <a:rPr lang="en-US" sz="2200" dirty="0" smtClean="0"/>
              <a:t>Active verbs</a:t>
            </a:r>
          </a:p>
          <a:p>
            <a:pPr lvl="1"/>
            <a:r>
              <a:rPr lang="en-US" sz="2200" dirty="0" smtClean="0"/>
              <a:t>Cool words</a:t>
            </a:r>
          </a:p>
          <a:p>
            <a:pPr lvl="1"/>
            <a:r>
              <a:rPr lang="en-US" sz="2200" dirty="0" smtClean="0"/>
              <a:t>Phrases or combinations that work</a:t>
            </a:r>
          </a:p>
          <a:p>
            <a:pPr lvl="1"/>
            <a:r>
              <a:rPr lang="en-US" sz="2200" dirty="0" smtClean="0"/>
              <a:t>Contrasts/</a:t>
            </a:r>
            <a:r>
              <a:rPr lang="en-US" sz="2200" dirty="0" err="1" smtClean="0"/>
              <a:t>comparisions</a:t>
            </a:r>
            <a:r>
              <a:rPr lang="en-US" sz="2200" dirty="0" smtClean="0"/>
              <a:t>: </a:t>
            </a:r>
            <a:r>
              <a:rPr lang="en-US" sz="2200" dirty="0" err="1" smtClean="0"/>
              <a:t>similies</a:t>
            </a:r>
            <a:r>
              <a:rPr lang="en-US" sz="2200" dirty="0" smtClean="0"/>
              <a:t>, metaphors, sensory images, and others</a:t>
            </a:r>
          </a:p>
          <a:p>
            <a:pPr lvl="1"/>
            <a:endParaRPr lang="en-US" sz="2200" dirty="0"/>
          </a:p>
        </p:txBody>
      </p:sp>
    </p:spTree>
  </p:cSld>
  <p:clrMapOvr>
    <a:masterClrMapping/>
  </p:clrMapOvr>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87</TotalTime>
  <Words>689</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Stack of books design template</vt:lpstr>
      <vt:lpstr>Writer’s Notebook</vt:lpstr>
      <vt:lpstr>Importance of your Writer’s Notebook</vt:lpstr>
      <vt:lpstr>What better playground do we have than the writer’s notebook?</vt:lpstr>
      <vt:lpstr>Everything in the writer’s notebook is in process all the time!</vt:lpstr>
      <vt:lpstr>Slide 5</vt:lpstr>
      <vt:lpstr>Step-by-step set-up instructions Copy the following on a sheet of paper</vt:lpstr>
      <vt:lpstr>First section ~ Writing</vt:lpstr>
      <vt:lpstr>Second section ~ Writer’s Eye (I)</vt:lpstr>
      <vt:lpstr>Third section ~ “Author’s Word &amp; Phrase Palette”</vt:lpstr>
      <vt:lpstr>Fourth section ~ “Gems”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Angie Hill</cp:lastModifiedBy>
  <cp:revision>8</cp:revision>
  <dcterms:created xsi:type="dcterms:W3CDTF">2009-07-15T17:35:00Z</dcterms:created>
  <dcterms:modified xsi:type="dcterms:W3CDTF">2009-08-26T19:36:25Z</dcterms:modified>
</cp:coreProperties>
</file>