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80" r:id="rId22"/>
    <p:sldId id="275" r:id="rId23"/>
    <p:sldId id="26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A27B00"/>
    <a:srgbClr val="CC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448A3D-EFDD-4519-9655-F21D138C739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F14B05-DB4A-4C14-9D5A-142BCBC3EB2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F7E3D1-73E7-4762-8114-F9D31115600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9995F-ED84-47F7-99CF-A576F0A78A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A6B7DD-B75D-4FEF-ADDE-9D9B2C26C4C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8DA428-4359-4A4A-A467-DA74E1163F1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BEDC2D3-1D90-4974-A3C3-DE01BA2E9C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2A463D5-67F9-4E9F-AAAB-605F2F35BF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C46CFDF-7B97-4D62-BD5C-C88239B513E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C8DFE-4F1C-4453-BC83-00132C09D9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B2BFA9-CE4A-404B-B08A-B978F37FAE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960F7D-C3D3-4C1E-8B80-3608F05F2D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farm3.static.flickr.com/2324/2001716237_8b72c24a15.jpg&amp;imgrefurl=http://www.flickr.com/photos/quintanaroo/2001716237/&amp;usg=__EUYK7oMr2i80i_phUUZQLTw59W0=&amp;h=375&amp;w=500&amp;sz=122&amp;hl=en&amp;start=12&amp;tbnid=wjokm4kg-9-VXM:&amp;tbnh=98&amp;tbnw=130&amp;prev=/images?q=mint+chocolate+chip+sundae&amp;gbv=2&amp;hl=en&amp;safe=active&amp;sa=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14.png"/><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400" dirty="0">
                <a:latin typeface="Maiandra GD" pitchFamily="34" charset="0"/>
              </a:rPr>
              <a:t>What are Ideas?</a:t>
            </a:r>
          </a:p>
        </p:txBody>
      </p:sp>
      <p:sp>
        <p:nvSpPr>
          <p:cNvPr id="2051" name="Rectangle 3"/>
          <p:cNvSpPr>
            <a:spLocks noGrp="1" noChangeArrowheads="1"/>
          </p:cNvSpPr>
          <p:nvPr>
            <p:ph type="subTitle" idx="1"/>
          </p:nvPr>
        </p:nvSpPr>
        <p:spPr/>
        <p:txBody>
          <a:bodyPr/>
          <a:lstStyle/>
          <a:p>
            <a:r>
              <a:rPr lang="en-US" sz="2400" dirty="0">
                <a:latin typeface="Maiandra GD" pitchFamily="34" charset="0"/>
              </a:rPr>
              <a:t>Student Power Point </a:t>
            </a:r>
          </a:p>
          <a:p>
            <a:r>
              <a:rPr lang="en-US" sz="2400" dirty="0">
                <a:latin typeface="Maiandra GD" pitchFamily="34" charset="0"/>
              </a:rPr>
              <a:t>for explaining IDEAS in Write Traits</a:t>
            </a:r>
          </a:p>
          <a:p>
            <a:r>
              <a:rPr lang="en-US" sz="1400" dirty="0" smtClean="0">
                <a:latin typeface="Maiandra GD" pitchFamily="34" charset="0"/>
              </a:rPr>
              <a:t>Hill, 2009</a:t>
            </a:r>
            <a:endParaRPr lang="en-US" sz="1400" dirty="0">
              <a:latin typeface="Maiandra GD" pitchFamily="34" charset="0"/>
            </a:endParaRPr>
          </a:p>
        </p:txBody>
      </p:sp>
      <p:pic>
        <p:nvPicPr>
          <p:cNvPr id="2052" name="Picture 4" descr="MCj02812060000[1]"/>
          <p:cNvPicPr>
            <a:picLocks noChangeAspect="1" noChangeArrowheads="1"/>
          </p:cNvPicPr>
          <p:nvPr/>
        </p:nvPicPr>
        <p:blipFill>
          <a:blip r:embed="rId2"/>
          <a:srcRect/>
          <a:stretch>
            <a:fillRect/>
          </a:stretch>
        </p:blipFill>
        <p:spPr bwMode="auto">
          <a:xfrm>
            <a:off x="3581400" y="228600"/>
            <a:ext cx="1781175" cy="2057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itchFamily="34" charset="0"/>
              </a:rPr>
              <a:t>Topic:</a:t>
            </a:r>
            <a:endParaRPr lang="en-US" dirty="0">
              <a:latin typeface="Maiandra GD" pitchFamily="34" charset="0"/>
            </a:endParaRPr>
          </a:p>
        </p:txBody>
      </p:sp>
      <p:sp>
        <p:nvSpPr>
          <p:cNvPr id="3" name="Content Placeholder 2"/>
          <p:cNvSpPr>
            <a:spLocks noGrp="1"/>
          </p:cNvSpPr>
          <p:nvPr>
            <p:ph idx="1"/>
          </p:nvPr>
        </p:nvSpPr>
        <p:spPr/>
        <p:txBody>
          <a:bodyPr/>
          <a:lstStyle/>
          <a:p>
            <a:pPr algn="ctr">
              <a:buNone/>
            </a:pPr>
            <a:r>
              <a:rPr lang="en-US" dirty="0" smtClean="0">
                <a:solidFill>
                  <a:srgbClr val="FF0000"/>
                </a:solidFill>
                <a:latin typeface="Maiandra GD" pitchFamily="34" charset="0"/>
              </a:rPr>
              <a:t>VAMPIRE</a:t>
            </a:r>
            <a:endParaRPr lang="en-US" dirty="0">
              <a:solidFill>
                <a:srgbClr val="FF0000"/>
              </a:solidFill>
              <a:latin typeface="Maiandra GD" pitchFamily="34" charset="0"/>
            </a:endParaRPr>
          </a:p>
        </p:txBody>
      </p:sp>
      <p:pic>
        <p:nvPicPr>
          <p:cNvPr id="11270" name="Picture 6" descr="http://www.slemen.com/vampire.jpg"/>
          <p:cNvPicPr>
            <a:picLocks noChangeAspect="1" noChangeArrowheads="1"/>
          </p:cNvPicPr>
          <p:nvPr/>
        </p:nvPicPr>
        <p:blipFill>
          <a:blip r:embed="rId2"/>
          <a:srcRect/>
          <a:stretch>
            <a:fillRect/>
          </a:stretch>
        </p:blipFill>
        <p:spPr bwMode="auto">
          <a:xfrm>
            <a:off x="1676400" y="2514600"/>
            <a:ext cx="5562600" cy="379268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itchFamily="34" charset="0"/>
              </a:rPr>
              <a:t>Topic:</a:t>
            </a:r>
            <a:endParaRPr lang="en-US" dirty="0">
              <a:latin typeface="Maiandra GD" pitchFamily="34" charset="0"/>
            </a:endParaRPr>
          </a:p>
        </p:txBody>
      </p:sp>
      <p:sp>
        <p:nvSpPr>
          <p:cNvPr id="3" name="Content Placeholder 2"/>
          <p:cNvSpPr>
            <a:spLocks noGrp="1"/>
          </p:cNvSpPr>
          <p:nvPr>
            <p:ph idx="1"/>
          </p:nvPr>
        </p:nvSpPr>
        <p:spPr/>
        <p:txBody>
          <a:bodyPr/>
          <a:lstStyle/>
          <a:p>
            <a:pPr algn="ctr">
              <a:buNone/>
            </a:pPr>
            <a:r>
              <a:rPr lang="en-US" dirty="0" smtClean="0">
                <a:latin typeface="Maiandra GD" pitchFamily="34" charset="0"/>
              </a:rPr>
              <a:t>FIRE</a:t>
            </a:r>
            <a:endParaRPr lang="en-US" dirty="0">
              <a:latin typeface="Maiandra GD" pitchFamily="34" charset="0"/>
            </a:endParaRPr>
          </a:p>
        </p:txBody>
      </p:sp>
      <p:pic>
        <p:nvPicPr>
          <p:cNvPr id="13315" name="Picture 3" descr="C:\Documents and Settings\cassidco\Local Settings\Temporary Internet Files\Content.IE5\ZYZN9QBA\MPj04387740000[1].jpg"/>
          <p:cNvPicPr>
            <a:picLocks noChangeAspect="1" noChangeArrowheads="1"/>
          </p:cNvPicPr>
          <p:nvPr/>
        </p:nvPicPr>
        <p:blipFill>
          <a:blip r:embed="rId2"/>
          <a:srcRect/>
          <a:stretch>
            <a:fillRect/>
          </a:stretch>
        </p:blipFill>
        <p:spPr bwMode="auto">
          <a:xfrm>
            <a:off x="2514600" y="2362200"/>
            <a:ext cx="4572000" cy="3886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itchFamily="34" charset="0"/>
              </a:rPr>
              <a:t>Topic:</a:t>
            </a:r>
            <a:endParaRPr lang="en-US" dirty="0">
              <a:latin typeface="Maiandra GD" pitchFamily="34" charset="0"/>
            </a:endParaRPr>
          </a:p>
        </p:txBody>
      </p:sp>
      <p:sp>
        <p:nvSpPr>
          <p:cNvPr id="3" name="Content Placeholder 2"/>
          <p:cNvSpPr>
            <a:spLocks noGrp="1"/>
          </p:cNvSpPr>
          <p:nvPr>
            <p:ph idx="1"/>
          </p:nvPr>
        </p:nvSpPr>
        <p:spPr>
          <a:xfrm>
            <a:off x="152400" y="1752600"/>
            <a:ext cx="8229600" cy="4525963"/>
          </a:xfrm>
        </p:spPr>
        <p:txBody>
          <a:bodyPr/>
          <a:lstStyle/>
          <a:p>
            <a:pPr algn="ctr">
              <a:buNone/>
            </a:pPr>
            <a:r>
              <a:rPr lang="en-US" dirty="0" smtClean="0">
                <a:solidFill>
                  <a:srgbClr val="663300"/>
                </a:solidFill>
                <a:latin typeface="Maiandra GD" pitchFamily="34" charset="0"/>
              </a:rPr>
              <a:t>CHOCOLATE</a:t>
            </a:r>
            <a:endParaRPr lang="en-US" dirty="0">
              <a:solidFill>
                <a:srgbClr val="663300"/>
              </a:solidFill>
              <a:latin typeface="Maiandra GD" pitchFamily="34" charset="0"/>
            </a:endParaRPr>
          </a:p>
        </p:txBody>
      </p:sp>
      <p:pic>
        <p:nvPicPr>
          <p:cNvPr id="12289" name="Picture 1" descr="C:\Documents and Settings\cassidco\Local Settings\Temporary Internet Files\Content.IE5\OVY93N2K\MPj04392450000[1].jpg"/>
          <p:cNvPicPr>
            <a:picLocks noChangeAspect="1" noChangeArrowheads="1"/>
          </p:cNvPicPr>
          <p:nvPr/>
        </p:nvPicPr>
        <p:blipFill>
          <a:blip r:embed="rId2"/>
          <a:srcRect/>
          <a:stretch>
            <a:fillRect/>
          </a:stretch>
        </p:blipFill>
        <p:spPr bwMode="auto">
          <a:xfrm>
            <a:off x="3962400" y="3403600"/>
            <a:ext cx="5181600" cy="3454400"/>
          </a:xfrm>
          <a:prstGeom prst="rect">
            <a:avLst/>
          </a:prstGeom>
          <a:noFill/>
        </p:spPr>
      </p:pic>
      <p:pic>
        <p:nvPicPr>
          <p:cNvPr id="12290" name="Picture 2" descr="C:\Documents and Settings\cassidco\Local Settings\Temporary Internet Files\Content.IE5\ZYZN9QBA\MPj04386860000[1].jpg"/>
          <p:cNvPicPr>
            <a:picLocks noChangeAspect="1" noChangeArrowheads="1"/>
          </p:cNvPicPr>
          <p:nvPr/>
        </p:nvPicPr>
        <p:blipFill>
          <a:blip r:embed="rId3" cstate="print"/>
          <a:srcRect/>
          <a:stretch>
            <a:fillRect/>
          </a:stretch>
        </p:blipFill>
        <p:spPr bwMode="auto">
          <a:xfrm>
            <a:off x="0" y="3315189"/>
            <a:ext cx="2365248" cy="3542811"/>
          </a:xfrm>
          <a:prstGeom prst="rect">
            <a:avLst/>
          </a:prstGeom>
          <a:noFill/>
        </p:spPr>
      </p:pic>
      <p:pic>
        <p:nvPicPr>
          <p:cNvPr id="12291" name="Picture 3" descr="C:\Documents and Settings\cassidco\Local Settings\Temporary Internet Files\Content.IE5\ZYZN9QBA\MPj04409610000[1].jpg"/>
          <p:cNvPicPr>
            <a:picLocks noChangeAspect="1" noChangeArrowheads="1"/>
          </p:cNvPicPr>
          <p:nvPr/>
        </p:nvPicPr>
        <p:blipFill>
          <a:blip r:embed="rId4" cstate="print"/>
          <a:srcRect/>
          <a:stretch>
            <a:fillRect/>
          </a:stretch>
        </p:blipFill>
        <p:spPr bwMode="auto">
          <a:xfrm>
            <a:off x="533400" y="-1"/>
            <a:ext cx="2209800" cy="3316773"/>
          </a:xfrm>
          <a:prstGeom prst="rect">
            <a:avLst/>
          </a:prstGeom>
          <a:noFill/>
        </p:spPr>
      </p:pic>
      <p:pic>
        <p:nvPicPr>
          <p:cNvPr id="12292" name="Picture 4" descr="C:\Documents and Settings\cassidco\Local Settings\Temporary Internet Files\Content.IE5\K5V8TWWZ\MPj04386400000[1].jpg"/>
          <p:cNvPicPr>
            <a:picLocks noChangeAspect="1" noChangeArrowheads="1"/>
          </p:cNvPicPr>
          <p:nvPr/>
        </p:nvPicPr>
        <p:blipFill>
          <a:blip r:embed="rId5" cstate="print"/>
          <a:srcRect/>
          <a:stretch>
            <a:fillRect/>
          </a:stretch>
        </p:blipFill>
        <p:spPr bwMode="auto">
          <a:xfrm>
            <a:off x="7086600" y="0"/>
            <a:ext cx="1887655" cy="2819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5400" dirty="0" smtClean="0">
                <a:latin typeface="Maiandra GD" pitchFamily="34" charset="0"/>
              </a:rPr>
              <a:t>Great job!</a:t>
            </a:r>
            <a:endParaRPr lang="en-US" sz="5400" dirty="0">
              <a:latin typeface="Maiandra GD" pitchFamily="34" charset="0"/>
            </a:endParaRPr>
          </a:p>
        </p:txBody>
      </p:sp>
      <p:sp>
        <p:nvSpPr>
          <p:cNvPr id="3" name="Content Placeholder 2"/>
          <p:cNvSpPr>
            <a:spLocks noGrp="1"/>
          </p:cNvSpPr>
          <p:nvPr>
            <p:ph idx="1"/>
          </p:nvPr>
        </p:nvSpPr>
        <p:spPr>
          <a:xfrm>
            <a:off x="0" y="990600"/>
            <a:ext cx="9144000" cy="5867400"/>
          </a:xfrm>
        </p:spPr>
        <p:txBody>
          <a:bodyPr/>
          <a:lstStyle/>
          <a:p>
            <a:pPr algn="ctr">
              <a:buNone/>
            </a:pPr>
            <a:r>
              <a:rPr lang="en-US" dirty="0" smtClean="0">
                <a:latin typeface="Maiandra GD" pitchFamily="34" charset="0"/>
              </a:rPr>
              <a:t>Now we’re going to do an activity called “Picture This.”  </a:t>
            </a:r>
          </a:p>
          <a:p>
            <a:pPr algn="ctr">
              <a:buNone/>
            </a:pPr>
            <a:endParaRPr lang="en-US" dirty="0">
              <a:latin typeface="Maiandra GD" pitchFamily="34" charset="0"/>
            </a:endParaRPr>
          </a:p>
          <a:p>
            <a:pPr marL="514350" indent="-514350" algn="ctr">
              <a:buAutoNum type="arabicPeriod"/>
            </a:pPr>
            <a:r>
              <a:rPr lang="en-US" sz="2800" dirty="0" smtClean="0">
                <a:latin typeface="Maiandra GD" pitchFamily="34" charset="0"/>
              </a:rPr>
              <a:t>You are going to find a picture from a magazine.  It should be interesting (food, an interesting or unusual object, a person, etc.)</a:t>
            </a:r>
          </a:p>
          <a:p>
            <a:pPr marL="514350" indent="-514350" algn="ctr">
              <a:buAutoNum type="arabicPeriod"/>
            </a:pPr>
            <a:r>
              <a:rPr lang="en-US" sz="2800" dirty="0" smtClean="0">
                <a:latin typeface="Maiandra GD" pitchFamily="34" charset="0"/>
              </a:rPr>
              <a:t>You are going to brainstorm ideas and details about this picture</a:t>
            </a:r>
          </a:p>
          <a:p>
            <a:pPr marL="514350" indent="-514350" algn="ctr">
              <a:buAutoNum type="arabicPeriod"/>
            </a:pPr>
            <a:r>
              <a:rPr lang="en-US" sz="2800" dirty="0" smtClean="0">
                <a:latin typeface="Maiandra GD" pitchFamily="34" charset="0"/>
              </a:rPr>
              <a:t>Using as much detail, “SHOW” you readers what’s happening in the picture.  Use strong details and descriptions so that your readers can see what you see (even if they’re not looking at the picture).</a:t>
            </a:r>
            <a:endParaRPr lang="en-US" sz="2800" dirty="0">
              <a:latin typeface="Maiandra GD"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latin typeface="Maiandra GD" pitchFamily="34" charset="0"/>
              </a:rPr>
              <a:t>Example:</a:t>
            </a:r>
            <a:br>
              <a:rPr lang="en-US" dirty="0" smtClean="0">
                <a:latin typeface="Maiandra GD" pitchFamily="34" charset="0"/>
              </a:rPr>
            </a:br>
            <a:endParaRPr lang="en-US" dirty="0">
              <a:latin typeface="Maiandra GD" pitchFamily="34" charset="0"/>
            </a:endParaRPr>
          </a:p>
        </p:txBody>
      </p:sp>
      <p:sp>
        <p:nvSpPr>
          <p:cNvPr id="3" name="Content Placeholder 2"/>
          <p:cNvSpPr>
            <a:spLocks noGrp="1"/>
          </p:cNvSpPr>
          <p:nvPr>
            <p:ph idx="1"/>
          </p:nvPr>
        </p:nvSpPr>
        <p:spPr>
          <a:xfrm>
            <a:off x="0" y="1600200"/>
            <a:ext cx="9144000" cy="4525963"/>
          </a:xfrm>
        </p:spPr>
        <p:txBody>
          <a:bodyPr/>
          <a:lstStyle/>
          <a:p>
            <a:pPr>
              <a:buNone/>
            </a:pPr>
            <a:endParaRPr lang="en-US" dirty="0" smtClean="0"/>
          </a:p>
          <a:p>
            <a:pPr>
              <a:buNone/>
            </a:pPr>
            <a:endParaRPr lang="en-US" dirty="0"/>
          </a:p>
          <a:p>
            <a:pPr>
              <a:buNone/>
            </a:pPr>
            <a:r>
              <a:rPr lang="en-US" sz="2400" dirty="0" err="1" smtClean="0">
                <a:latin typeface="Maiandra GD" pitchFamily="34" charset="0"/>
              </a:rPr>
              <a:t>Mmmm</a:t>
            </a:r>
            <a:r>
              <a:rPr lang="en-US" sz="2400" dirty="0" smtClean="0">
                <a:latin typeface="Maiandra GD" pitchFamily="34" charset="0"/>
              </a:rPr>
              <a:t>….scrumptious.  This delectable little dessert will make your mouth water and your eyes grow wide with anticipation as you wait to take your very first creamy, minty bite.  As the cool spoon edges closer to your mouth, you can already smell the incredibly light, minty goodness of the soft, cool cream.  Once it touches your lips, you feel as though you are in heaven, bouncing on little clouds of sweet sugar.  This mountain of heaping mint cream is drizzled with just the right amount of </a:t>
            </a:r>
            <a:r>
              <a:rPr lang="en-US" sz="2400" dirty="0" err="1" smtClean="0">
                <a:latin typeface="Maiandra GD" pitchFamily="34" charset="0"/>
              </a:rPr>
              <a:t>chocolatey</a:t>
            </a:r>
            <a:r>
              <a:rPr lang="en-US" sz="2400" dirty="0" smtClean="0">
                <a:latin typeface="Maiandra GD" pitchFamily="34" charset="0"/>
              </a:rPr>
              <a:t>-river syrup, cascading down each tiny peak.  You will never want to leave this moment…for it’s heaven on a plate!</a:t>
            </a:r>
            <a:endParaRPr lang="en-US" sz="2400" dirty="0">
              <a:latin typeface="Maiandra GD" pitchFamily="34" charset="0"/>
            </a:endParaRPr>
          </a:p>
        </p:txBody>
      </p:sp>
      <p:pic>
        <p:nvPicPr>
          <p:cNvPr id="26628" name="Picture 4" descr="http://www.viewpoints.com/images/review/2007/278/16/1191618017-74186_full.jpg"/>
          <p:cNvPicPr>
            <a:picLocks noChangeAspect="1" noChangeArrowheads="1"/>
          </p:cNvPicPr>
          <p:nvPr/>
        </p:nvPicPr>
        <p:blipFill>
          <a:blip r:embed="rId2"/>
          <a:srcRect/>
          <a:stretch>
            <a:fillRect/>
          </a:stretch>
        </p:blipFill>
        <p:spPr bwMode="auto">
          <a:xfrm>
            <a:off x="0" y="0"/>
            <a:ext cx="2590800" cy="2590800"/>
          </a:xfrm>
          <a:prstGeom prst="rect">
            <a:avLst/>
          </a:prstGeom>
          <a:noFill/>
        </p:spPr>
      </p:pic>
      <p:pic>
        <p:nvPicPr>
          <p:cNvPr id="26630" name="Picture 6" descr="http://tbn0.google.com/images?q=tbn:wjokm4kg-9-VXM:http://farm3.static.flickr.com/2324/2001716237_8b72c24a15.jpg">
            <a:hlinkClick r:id="rId3"/>
          </p:cNvPr>
          <p:cNvPicPr>
            <a:picLocks noChangeAspect="1" noChangeArrowheads="1"/>
          </p:cNvPicPr>
          <p:nvPr/>
        </p:nvPicPr>
        <p:blipFill>
          <a:blip r:embed="rId4"/>
          <a:srcRect/>
          <a:stretch>
            <a:fillRect/>
          </a:stretch>
        </p:blipFill>
        <p:spPr bwMode="auto">
          <a:xfrm>
            <a:off x="6515878" y="0"/>
            <a:ext cx="2628122" cy="1981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5400" dirty="0" smtClean="0">
                <a:latin typeface="Maiandra GD" pitchFamily="34" charset="0"/>
              </a:rPr>
              <a:t>Ideas</a:t>
            </a:r>
            <a:endParaRPr lang="en-US" sz="5400" dirty="0">
              <a:latin typeface="Maiandra GD" pitchFamily="34" charset="0"/>
            </a:endParaRPr>
          </a:p>
        </p:txBody>
      </p:sp>
      <p:sp>
        <p:nvSpPr>
          <p:cNvPr id="3" name="Content Placeholder 2"/>
          <p:cNvSpPr>
            <a:spLocks noGrp="1"/>
          </p:cNvSpPr>
          <p:nvPr>
            <p:ph idx="1"/>
          </p:nvPr>
        </p:nvSpPr>
        <p:spPr>
          <a:xfrm>
            <a:off x="0" y="1066800"/>
            <a:ext cx="9144000" cy="5287963"/>
          </a:xfrm>
        </p:spPr>
        <p:txBody>
          <a:bodyPr/>
          <a:lstStyle/>
          <a:p>
            <a:pPr>
              <a:buNone/>
            </a:pPr>
            <a:r>
              <a:rPr lang="en-US" dirty="0" smtClean="0">
                <a:latin typeface="Maiandra GD" pitchFamily="34" charset="0"/>
              </a:rPr>
              <a:t>You’ve become more familiar with generating ideas (yes, you’ve got lots of them just from your own life experiences), and now we’re going to get more specific.  </a:t>
            </a:r>
          </a:p>
          <a:p>
            <a:pPr>
              <a:buNone/>
            </a:pPr>
            <a:endParaRPr lang="en-US" dirty="0">
              <a:latin typeface="Maiandra GD" pitchFamily="34" charset="0"/>
            </a:endParaRPr>
          </a:p>
          <a:p>
            <a:pPr>
              <a:buNone/>
            </a:pPr>
            <a:r>
              <a:rPr lang="en-US" dirty="0" smtClean="0">
                <a:latin typeface="Maiandra GD" pitchFamily="34" charset="0"/>
              </a:rPr>
              <a:t>This activity helps us generate ideas and really get specific so that we can SHOW rather than tell when sharing an idea or story.</a:t>
            </a:r>
            <a:endParaRPr lang="en-US" dirty="0">
              <a:latin typeface="Maiandra GD"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latin typeface="Maiandra GD" pitchFamily="34" charset="0"/>
              </a:rPr>
              <a:t>Ideas</a:t>
            </a:r>
            <a:endParaRPr lang="en-US" dirty="0">
              <a:latin typeface="Maiandra GD" pitchFamily="34" charset="0"/>
            </a:endParaRPr>
          </a:p>
        </p:txBody>
      </p:sp>
      <p:sp>
        <p:nvSpPr>
          <p:cNvPr id="3" name="Content Placeholder 2"/>
          <p:cNvSpPr>
            <a:spLocks noGrp="1"/>
          </p:cNvSpPr>
          <p:nvPr>
            <p:ph idx="1"/>
          </p:nvPr>
        </p:nvSpPr>
        <p:spPr>
          <a:xfrm>
            <a:off x="0" y="685800"/>
            <a:ext cx="9144000" cy="5562600"/>
          </a:xfrm>
        </p:spPr>
        <p:txBody>
          <a:bodyPr/>
          <a:lstStyle/>
          <a:p>
            <a:pPr algn="ctr">
              <a:buNone/>
            </a:pPr>
            <a:r>
              <a:rPr lang="en-US" sz="2000" b="1" u="sng" dirty="0" smtClean="0">
                <a:latin typeface="Maiandra GD" pitchFamily="34" charset="0"/>
              </a:rPr>
              <a:t>Directions: </a:t>
            </a:r>
          </a:p>
          <a:p>
            <a:pPr marL="514350" indent="-514350">
              <a:buAutoNum type="arabicPeriod"/>
            </a:pPr>
            <a:r>
              <a:rPr lang="en-US" sz="2000" dirty="0" smtClean="0">
                <a:latin typeface="Maiandra GD" pitchFamily="34" charset="0"/>
              </a:rPr>
              <a:t>Write down in your Writer’s Notebook as many reasons as you can think of for why people lie.</a:t>
            </a:r>
          </a:p>
          <a:p>
            <a:pPr marL="514350" indent="-514350">
              <a:buAutoNum type="arabicPeriod"/>
            </a:pPr>
            <a:r>
              <a:rPr lang="en-US" sz="2000" dirty="0" smtClean="0">
                <a:latin typeface="Maiandra GD" pitchFamily="34" charset="0"/>
              </a:rPr>
              <a:t>Now think of as many different times that you have lied as you can.  Try to be very specific.  The more you remember, the easier the next step will be.  Don't worry...no one here is going to tell on you! (Use a brainstorm organizer for this one, like a cluster map)</a:t>
            </a:r>
          </a:p>
          <a:p>
            <a:pPr marL="514350" indent="-514350">
              <a:buAutoNum type="arabicPeriod"/>
            </a:pPr>
            <a:r>
              <a:rPr lang="en-US" sz="2000" dirty="0" smtClean="0">
                <a:latin typeface="Maiandra GD" pitchFamily="34" charset="0"/>
              </a:rPr>
              <a:t>Pick the most interesting of your own lies and circle it.  Brainstorm everything you can about that lie. How old were you?  Who did you lie to? What did you lie about? Why did you lie? What reason did you use? Did you lie to save yourself from a punishment? To get out of going to school? To protect someone else?  Did you ever get caught? Should you tell the truth now? Why or why not?</a:t>
            </a:r>
          </a:p>
          <a:p>
            <a:pPr marL="514350" indent="-514350">
              <a:buAutoNum type="arabicPeriod"/>
            </a:pPr>
            <a:r>
              <a:rPr lang="en-US" sz="2000" dirty="0" smtClean="0">
                <a:latin typeface="Maiandra GD" pitchFamily="34" charset="0"/>
              </a:rPr>
              <a:t>Put this lie (from how it all started to how it ended) onto a timeline (step by step, in order, from start to finish)</a:t>
            </a:r>
          </a:p>
          <a:p>
            <a:pPr marL="514350" indent="-514350">
              <a:buAutoNum type="arabicPeriod"/>
            </a:pPr>
            <a:r>
              <a:rPr lang="en-US" sz="2000" dirty="0" smtClean="0">
                <a:latin typeface="Maiandra GD" pitchFamily="34" charset="0"/>
              </a:rPr>
              <a:t>Now take the information from your timeline, put the ideas into complete sentences, and add details to show your reader what happened from start to finish (let your reader feel as though she/he is standing right there with you).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itchFamily="34" charset="0"/>
              </a:rPr>
              <a:t>Ideas</a:t>
            </a:r>
            <a:endParaRPr lang="en-US" dirty="0">
              <a:latin typeface="Maiandra GD" pitchFamily="34" charset="0"/>
            </a:endParaRPr>
          </a:p>
        </p:txBody>
      </p:sp>
      <p:sp>
        <p:nvSpPr>
          <p:cNvPr id="3" name="Content Placeholder 2"/>
          <p:cNvSpPr>
            <a:spLocks noGrp="1"/>
          </p:cNvSpPr>
          <p:nvPr>
            <p:ph idx="1"/>
          </p:nvPr>
        </p:nvSpPr>
        <p:spPr>
          <a:xfrm>
            <a:off x="0" y="1600200"/>
            <a:ext cx="9144000" cy="5257800"/>
          </a:xfrm>
        </p:spPr>
        <p:txBody>
          <a:bodyPr/>
          <a:lstStyle/>
          <a:p>
            <a:pPr>
              <a:buNone/>
            </a:pPr>
            <a:r>
              <a:rPr lang="en-US" b="1" dirty="0">
                <a:solidFill>
                  <a:schemeClr val="tx1"/>
                </a:solidFill>
                <a:latin typeface="Maiandra GD" pitchFamily="34" charset="0"/>
              </a:rPr>
              <a:t>Have you ever been hurt and needed a Band-Aid or just a hug?  Did you fall off a bike or fence or horse, or did you try to fly...only to find the landing left you a little wounded?  Let's see how well you remember your own experience.  Have </a:t>
            </a:r>
            <a:r>
              <a:rPr lang="en-US" b="1" dirty="0" smtClean="0">
                <a:latin typeface="Maiandra GD" pitchFamily="34" charset="0"/>
              </a:rPr>
              <a:t>your Writer’s Notebook</a:t>
            </a:r>
            <a:r>
              <a:rPr lang="en-US" b="1" dirty="0" smtClean="0">
                <a:solidFill>
                  <a:schemeClr val="tx1"/>
                </a:solidFill>
                <a:latin typeface="Maiandra GD" pitchFamily="34" charset="0"/>
              </a:rPr>
              <a:t> </a:t>
            </a:r>
            <a:r>
              <a:rPr lang="en-US" b="1" dirty="0">
                <a:solidFill>
                  <a:schemeClr val="tx1"/>
                </a:solidFill>
                <a:latin typeface="Maiandra GD" pitchFamily="34" charset="0"/>
              </a:rPr>
              <a:t>and a pencil or pen? </a:t>
            </a:r>
            <a:r>
              <a:rPr lang="en-US" b="1" dirty="0">
                <a:solidFill>
                  <a:schemeClr val="tx1"/>
                </a:solidFill>
                <a:latin typeface="+mn-lt"/>
                <a:ea typeface="+mn-ea"/>
                <a:cs typeface="+mn-cs"/>
              </a:rPr>
              <a:t> </a:t>
            </a:r>
            <a:endParaRPr lang="en-US" dirty="0" smtClean="0"/>
          </a:p>
          <a:p>
            <a:pPr>
              <a:buNone/>
            </a:pPr>
            <a:endParaRPr lang="en-US" dirty="0">
              <a:latin typeface="Comic Sans MS" pitchFamily="66" charset="0"/>
            </a:endParaRPr>
          </a:p>
        </p:txBody>
      </p:sp>
      <p:pic>
        <p:nvPicPr>
          <p:cNvPr id="28674" name="Picture 2" descr="C:\Documents and Settings\cassidco\Local Settings\Temporary Internet Files\Content.IE5\K5V8TWWZ\MCj04257940000[1].wmf"/>
          <p:cNvPicPr>
            <a:picLocks noChangeAspect="1" noChangeArrowheads="1"/>
          </p:cNvPicPr>
          <p:nvPr/>
        </p:nvPicPr>
        <p:blipFill>
          <a:blip r:embed="rId3"/>
          <a:srcRect/>
          <a:stretch>
            <a:fillRect/>
          </a:stretch>
        </p:blipFill>
        <p:spPr bwMode="auto">
          <a:xfrm>
            <a:off x="7264400" y="0"/>
            <a:ext cx="1879600" cy="1625600"/>
          </a:xfrm>
          <a:prstGeom prst="rect">
            <a:avLst/>
          </a:prstGeom>
          <a:noFill/>
        </p:spPr>
      </p:pic>
      <p:pic>
        <p:nvPicPr>
          <p:cNvPr id="28675" name="Picture 3" descr="C:\Documents and Settings\cassidco\Local Settings\Temporary Internet Files\Content.IE5\F71XPWQQ\MCj04257680000[1].wmf"/>
          <p:cNvPicPr>
            <a:picLocks noChangeAspect="1" noChangeArrowheads="1"/>
          </p:cNvPicPr>
          <p:nvPr/>
        </p:nvPicPr>
        <p:blipFill>
          <a:blip r:embed="rId4"/>
          <a:srcRect/>
          <a:stretch>
            <a:fillRect/>
          </a:stretch>
        </p:blipFill>
        <p:spPr bwMode="auto">
          <a:xfrm>
            <a:off x="1828800" y="5334000"/>
            <a:ext cx="1193900" cy="1222375"/>
          </a:xfrm>
          <a:prstGeom prst="rect">
            <a:avLst/>
          </a:prstGeom>
          <a:noFill/>
        </p:spPr>
      </p:pic>
      <p:pic>
        <p:nvPicPr>
          <p:cNvPr id="6" name="MSj03884970000[1].wav">
            <a:hlinkClick r:id="" action="ppaction://media"/>
          </p:cNvPr>
          <p:cNvPicPr>
            <a:picLocks noRot="1" noChangeAspect="1"/>
          </p:cNvPicPr>
          <p:nvPr>
            <a:wavAudioFile r:embed="rId1" name="MSj03884970000[1].wav"/>
          </p:nvPr>
        </p:nvPicPr>
        <p:blipFill>
          <a:blip r:embed="rId5"/>
          <a:stretch>
            <a:fillRect/>
          </a:stretch>
        </p:blipFill>
        <p:spPr>
          <a:xfrm>
            <a:off x="762000" y="60960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Maiandra GD" pitchFamily="34" charset="0"/>
              </a:rPr>
              <a:t>Ideas</a:t>
            </a:r>
            <a:endParaRPr lang="en-US" sz="5400" dirty="0">
              <a:latin typeface="Maiandra GD" pitchFamily="34" charset="0"/>
            </a:endParaRPr>
          </a:p>
        </p:txBody>
      </p:sp>
      <p:sp>
        <p:nvSpPr>
          <p:cNvPr id="3" name="Content Placeholder 2"/>
          <p:cNvSpPr>
            <a:spLocks noGrp="1"/>
          </p:cNvSpPr>
          <p:nvPr>
            <p:ph idx="1"/>
          </p:nvPr>
        </p:nvSpPr>
        <p:spPr/>
        <p:txBody>
          <a:bodyPr/>
          <a:lstStyle/>
          <a:p>
            <a:pPr marL="514350" indent="-514350">
              <a:buAutoNum type="arabicPeriod"/>
            </a:pPr>
            <a:r>
              <a:rPr lang="en-US" sz="2400" dirty="0" smtClean="0">
                <a:latin typeface="Maiandra GD" pitchFamily="34" charset="0"/>
              </a:rPr>
              <a:t>Brainstorm or list times you were hurt in any type of accident.</a:t>
            </a:r>
          </a:p>
          <a:p>
            <a:pPr marL="514350" indent="-514350">
              <a:buAutoNum type="arabicPeriod"/>
            </a:pPr>
            <a:r>
              <a:rPr lang="en-US" sz="2400" dirty="0" smtClean="0">
                <a:latin typeface="Maiandra GD" pitchFamily="34" charset="0"/>
              </a:rPr>
              <a:t>Pick the time that you have the strongest feelings for.</a:t>
            </a:r>
          </a:p>
          <a:p>
            <a:pPr marL="514350" indent="-514350">
              <a:buAutoNum type="arabicPeriod"/>
            </a:pPr>
            <a:r>
              <a:rPr lang="en-US" sz="2400" dirty="0" smtClean="0">
                <a:latin typeface="Maiandra GD" pitchFamily="34" charset="0"/>
              </a:rPr>
              <a:t>Now brainstorm just the one time you've chosen, but try to remember the pain, who was there, where it happened, when it happened, what happened, why it happened. Did it require a hospital visit?</a:t>
            </a:r>
          </a:p>
          <a:p>
            <a:pPr marL="514350" indent="-514350">
              <a:buAutoNum type="arabicPeriod"/>
            </a:pPr>
            <a:r>
              <a:rPr lang="en-US" sz="2400" dirty="0" smtClean="0">
                <a:latin typeface="Maiandra GD" pitchFamily="34" charset="0"/>
              </a:rPr>
              <a:t>Using as much detail as possible, SHOW your readers what happened. Make your readers feel as though they are standing right there with you in the scene and feeling your pain</a:t>
            </a:r>
            <a:r>
              <a:rPr lang="en-US" sz="2400" dirty="0" smtClean="0">
                <a:latin typeface="Comic Sans MS" pitchFamily="66" charset="0"/>
              </a:rPr>
              <a:t>.</a:t>
            </a:r>
            <a:endParaRPr lang="en-US" sz="2400" dirty="0">
              <a:latin typeface="Comic Sans MS" pitchFamily="66" charset="0"/>
            </a:endParaRPr>
          </a:p>
        </p:txBody>
      </p:sp>
      <p:pic>
        <p:nvPicPr>
          <p:cNvPr id="29698" name="Picture 2" descr="C:\Documents and Settings\cassidco\Local Settings\Temporary Internet Files\Content.IE5\F71XPWQQ\MCj02320490000[1].wmf"/>
          <p:cNvPicPr>
            <a:picLocks noChangeAspect="1" noChangeArrowheads="1"/>
          </p:cNvPicPr>
          <p:nvPr/>
        </p:nvPicPr>
        <p:blipFill>
          <a:blip r:embed="rId3"/>
          <a:srcRect/>
          <a:stretch>
            <a:fillRect/>
          </a:stretch>
        </p:blipFill>
        <p:spPr bwMode="auto">
          <a:xfrm>
            <a:off x="7848600" y="0"/>
            <a:ext cx="1295400" cy="1417954"/>
          </a:xfrm>
          <a:prstGeom prst="rect">
            <a:avLst/>
          </a:prstGeom>
          <a:noFill/>
        </p:spPr>
      </p:pic>
      <p:pic>
        <p:nvPicPr>
          <p:cNvPr id="5" name="MSj03885030000[1].wav">
            <a:hlinkClick r:id="" action="ppaction://media"/>
          </p:cNvPr>
          <p:cNvPicPr>
            <a:picLocks noRot="1" noChangeAspect="1"/>
          </p:cNvPicPr>
          <p:nvPr>
            <a:wavAudioFile r:embed="rId1" name="MSj03885030000[1].wav"/>
          </p:nvPr>
        </p:nvPicPr>
        <p:blipFill>
          <a:blip r:embed="rId4"/>
          <a:stretch>
            <a:fillRect/>
          </a:stretch>
        </p:blipFill>
        <p:spPr>
          <a:xfrm>
            <a:off x="8610600" y="10668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5400" dirty="0" smtClean="0">
                <a:latin typeface="Maiandra GD" pitchFamily="34" charset="0"/>
              </a:rPr>
              <a:t>Ideas</a:t>
            </a:r>
            <a:endParaRPr lang="en-US" sz="5400" dirty="0">
              <a:latin typeface="Maiandra GD" pitchFamily="34" charset="0"/>
            </a:endParaRPr>
          </a:p>
        </p:txBody>
      </p:sp>
      <p:sp>
        <p:nvSpPr>
          <p:cNvPr id="3" name="Content Placeholder 2"/>
          <p:cNvSpPr>
            <a:spLocks noGrp="1"/>
          </p:cNvSpPr>
          <p:nvPr>
            <p:ph idx="1"/>
          </p:nvPr>
        </p:nvSpPr>
        <p:spPr>
          <a:xfrm>
            <a:off x="0" y="838200"/>
            <a:ext cx="8991600" cy="6019800"/>
          </a:xfrm>
        </p:spPr>
        <p:txBody>
          <a:bodyPr/>
          <a:lstStyle/>
          <a:p>
            <a:pPr algn="ctr">
              <a:buNone/>
            </a:pPr>
            <a:r>
              <a:rPr lang="en-US" sz="2000" dirty="0" smtClean="0">
                <a:solidFill>
                  <a:schemeClr val="tx1"/>
                </a:solidFill>
                <a:latin typeface="Maiandra GD" pitchFamily="34" charset="0"/>
              </a:rPr>
              <a:t>Inspired by the book WALTER </a:t>
            </a:r>
            <a:r>
              <a:rPr lang="en-US" sz="2000" dirty="0">
                <a:solidFill>
                  <a:schemeClr val="tx1"/>
                </a:solidFill>
                <a:latin typeface="Maiandra GD" pitchFamily="34" charset="0"/>
              </a:rPr>
              <a:t>THE FARTING DOG</a:t>
            </a:r>
          </a:p>
          <a:p>
            <a:pPr>
              <a:buNone/>
            </a:pPr>
            <a:r>
              <a:rPr lang="en-US" sz="2000" dirty="0" smtClean="0">
                <a:solidFill>
                  <a:schemeClr val="tx1"/>
                </a:solidFill>
                <a:latin typeface="Maiandra GD" pitchFamily="34" charset="0"/>
              </a:rPr>
              <a:t>		For </a:t>
            </a:r>
            <a:r>
              <a:rPr lang="en-US" sz="2000" dirty="0">
                <a:solidFill>
                  <a:schemeClr val="tx1"/>
                </a:solidFill>
                <a:latin typeface="Maiandra GD" pitchFamily="34" charset="0"/>
              </a:rPr>
              <a:t>this activity, you will choose an ordinary animal to write about.  Choose an animal from the left list.  Then, from the right list, choose a problem this animal has.  </a:t>
            </a:r>
          </a:p>
          <a:p>
            <a:pPr>
              <a:buNone/>
            </a:pPr>
            <a:r>
              <a:rPr lang="en-US" sz="2000" dirty="0" smtClean="0">
                <a:solidFill>
                  <a:schemeClr val="tx1"/>
                </a:solidFill>
                <a:latin typeface="Maiandra GD" pitchFamily="34" charset="0"/>
              </a:rPr>
              <a:t>		After </a:t>
            </a:r>
            <a:r>
              <a:rPr lang="en-US" sz="2000" dirty="0">
                <a:solidFill>
                  <a:schemeClr val="tx1"/>
                </a:solidFill>
                <a:latin typeface="Maiandra GD" pitchFamily="34" charset="0"/>
              </a:rPr>
              <a:t>choosing your animal and problem you are on your way to a silly and fun story. Don’t forget to include wonderful details when writing about the situations your animal gets itself into with its silly and extraordinary problem.</a:t>
            </a:r>
          </a:p>
          <a:p>
            <a:pPr>
              <a:buNone/>
            </a:pPr>
            <a:r>
              <a:rPr lang="en-US" sz="2000" dirty="0">
                <a:solidFill>
                  <a:schemeClr val="tx1"/>
                </a:solidFill>
                <a:latin typeface="Maiandra GD" pitchFamily="34" charset="0"/>
              </a:rPr>
              <a:t>		</a:t>
            </a:r>
            <a:r>
              <a:rPr lang="en-US" sz="2000" b="1" u="sng" dirty="0">
                <a:solidFill>
                  <a:schemeClr val="tx1"/>
                </a:solidFill>
                <a:latin typeface="Maiandra GD" pitchFamily="34" charset="0"/>
              </a:rPr>
              <a:t>ANIMAL</a:t>
            </a:r>
            <a:r>
              <a:rPr lang="en-US" sz="2000" dirty="0">
                <a:solidFill>
                  <a:schemeClr val="tx1"/>
                </a:solidFill>
                <a:latin typeface="Maiandra GD" pitchFamily="34" charset="0"/>
              </a:rPr>
              <a:t>				</a:t>
            </a:r>
            <a:r>
              <a:rPr lang="en-US" sz="2000" b="1" u="sng" dirty="0" smtClean="0">
                <a:solidFill>
                  <a:schemeClr val="tx1"/>
                </a:solidFill>
                <a:latin typeface="Maiandra GD" pitchFamily="34" charset="0"/>
              </a:rPr>
              <a:t>PROBLEM</a:t>
            </a:r>
            <a:endParaRPr lang="en-US" sz="2000" dirty="0">
              <a:solidFill>
                <a:schemeClr val="tx1"/>
              </a:solidFill>
              <a:latin typeface="Maiandra GD" pitchFamily="34" charset="0"/>
            </a:endParaRPr>
          </a:p>
          <a:p>
            <a:pPr>
              <a:buNone/>
            </a:pPr>
            <a:r>
              <a:rPr lang="en-US" sz="2000" dirty="0">
                <a:solidFill>
                  <a:schemeClr val="tx1"/>
                </a:solidFill>
                <a:latin typeface="Maiandra GD" pitchFamily="34" charset="0"/>
              </a:rPr>
              <a:t>		Horse					Too sad</a:t>
            </a:r>
          </a:p>
          <a:p>
            <a:pPr>
              <a:buNone/>
            </a:pPr>
            <a:r>
              <a:rPr lang="en-US" sz="2000" dirty="0">
                <a:solidFill>
                  <a:schemeClr val="tx1"/>
                </a:solidFill>
                <a:latin typeface="Maiandra GD" pitchFamily="34" charset="0"/>
              </a:rPr>
              <a:t>		Goat					</a:t>
            </a:r>
            <a:r>
              <a:rPr lang="en-US" sz="2000" dirty="0" smtClean="0">
                <a:solidFill>
                  <a:schemeClr val="tx1"/>
                </a:solidFill>
                <a:latin typeface="Maiandra GD" pitchFamily="34" charset="0"/>
              </a:rPr>
              <a:t>Too </a:t>
            </a:r>
            <a:r>
              <a:rPr lang="en-US" sz="2000" dirty="0">
                <a:solidFill>
                  <a:schemeClr val="tx1"/>
                </a:solidFill>
                <a:latin typeface="Maiandra GD" pitchFamily="34" charset="0"/>
              </a:rPr>
              <a:t>short</a:t>
            </a:r>
          </a:p>
          <a:p>
            <a:pPr>
              <a:buNone/>
            </a:pPr>
            <a:r>
              <a:rPr lang="en-US" sz="2000" dirty="0">
                <a:solidFill>
                  <a:schemeClr val="tx1"/>
                </a:solidFill>
                <a:latin typeface="Maiandra GD" pitchFamily="34" charset="0"/>
              </a:rPr>
              <a:t>		Cheetah				</a:t>
            </a:r>
            <a:r>
              <a:rPr lang="en-US" sz="2000" dirty="0" smtClean="0">
                <a:solidFill>
                  <a:schemeClr val="tx1"/>
                </a:solidFill>
                <a:latin typeface="Maiandra GD" pitchFamily="34" charset="0"/>
              </a:rPr>
              <a:t>	Too </a:t>
            </a:r>
            <a:r>
              <a:rPr lang="en-US" sz="2000" dirty="0">
                <a:solidFill>
                  <a:schemeClr val="tx1"/>
                </a:solidFill>
                <a:latin typeface="Maiandra GD" pitchFamily="34" charset="0"/>
              </a:rPr>
              <a:t>jumpy	</a:t>
            </a:r>
          </a:p>
          <a:p>
            <a:pPr>
              <a:buNone/>
            </a:pPr>
            <a:r>
              <a:rPr lang="en-US" sz="2000" dirty="0">
                <a:solidFill>
                  <a:schemeClr val="tx1"/>
                </a:solidFill>
                <a:latin typeface="Maiandra GD" pitchFamily="34" charset="0"/>
              </a:rPr>
              <a:t>		Lizard					Too tall</a:t>
            </a:r>
          </a:p>
          <a:p>
            <a:pPr>
              <a:buNone/>
            </a:pPr>
            <a:r>
              <a:rPr lang="en-US" sz="2000" dirty="0">
                <a:solidFill>
                  <a:schemeClr val="tx1"/>
                </a:solidFill>
                <a:latin typeface="Maiandra GD" pitchFamily="34" charset="0"/>
              </a:rPr>
              <a:t>		Rat					</a:t>
            </a:r>
            <a:r>
              <a:rPr lang="en-US" sz="2000" dirty="0" smtClean="0">
                <a:solidFill>
                  <a:schemeClr val="tx1"/>
                </a:solidFill>
                <a:latin typeface="Maiandra GD" pitchFamily="34" charset="0"/>
              </a:rPr>
              <a:t>Too </a:t>
            </a:r>
            <a:r>
              <a:rPr lang="en-US" sz="2000" dirty="0">
                <a:solidFill>
                  <a:schemeClr val="tx1"/>
                </a:solidFill>
                <a:latin typeface="Maiandra GD" pitchFamily="34" charset="0"/>
              </a:rPr>
              <a:t>scared</a:t>
            </a:r>
          </a:p>
          <a:p>
            <a:pPr>
              <a:buNone/>
            </a:pPr>
            <a:r>
              <a:rPr lang="en-US" sz="2000" dirty="0">
                <a:solidFill>
                  <a:schemeClr val="tx1"/>
                </a:solidFill>
                <a:latin typeface="Maiandra GD" pitchFamily="34" charset="0"/>
              </a:rPr>
              <a:t>		Monkey				</a:t>
            </a:r>
            <a:r>
              <a:rPr lang="en-US" sz="2000" dirty="0" smtClean="0">
                <a:solidFill>
                  <a:schemeClr val="tx1"/>
                </a:solidFill>
                <a:latin typeface="Maiandra GD" pitchFamily="34" charset="0"/>
              </a:rPr>
              <a:t>Too </a:t>
            </a:r>
            <a:r>
              <a:rPr lang="en-US" sz="2000" dirty="0">
                <a:solidFill>
                  <a:schemeClr val="tx1"/>
                </a:solidFill>
                <a:latin typeface="Maiandra GD" pitchFamily="34" charset="0"/>
              </a:rPr>
              <a:t>loud</a:t>
            </a:r>
          </a:p>
          <a:p>
            <a:pPr>
              <a:buNone/>
            </a:pPr>
            <a:r>
              <a:rPr lang="en-US" sz="2000" dirty="0">
                <a:solidFill>
                  <a:schemeClr val="tx1"/>
                </a:solidFill>
                <a:latin typeface="Maiandra GD" pitchFamily="34" charset="0"/>
              </a:rPr>
              <a:t>		Leopard				</a:t>
            </a:r>
            <a:r>
              <a:rPr lang="en-US" sz="2000" dirty="0" smtClean="0">
                <a:solidFill>
                  <a:schemeClr val="tx1"/>
                </a:solidFill>
                <a:latin typeface="Maiandra GD" pitchFamily="34" charset="0"/>
              </a:rPr>
              <a:t>	Too </a:t>
            </a:r>
            <a:r>
              <a:rPr lang="en-US" sz="2000" dirty="0">
                <a:solidFill>
                  <a:schemeClr val="tx1"/>
                </a:solidFill>
                <a:latin typeface="Maiandra GD" pitchFamily="34" charset="0"/>
              </a:rPr>
              <a:t>strong</a:t>
            </a:r>
          </a:p>
          <a:p>
            <a:pPr>
              <a:buNone/>
            </a:pPr>
            <a:r>
              <a:rPr lang="en-US" sz="2000" dirty="0">
                <a:solidFill>
                  <a:schemeClr val="tx1"/>
                </a:solidFill>
                <a:latin typeface="Maiandra GD" pitchFamily="34" charset="0"/>
              </a:rPr>
              <a:t>		Koala					</a:t>
            </a:r>
            <a:r>
              <a:rPr lang="en-US" sz="2000" dirty="0" smtClean="0">
                <a:solidFill>
                  <a:schemeClr val="tx1"/>
                </a:solidFill>
                <a:latin typeface="Maiandra GD" pitchFamily="34" charset="0"/>
              </a:rPr>
              <a:t>Too </a:t>
            </a:r>
            <a:r>
              <a:rPr lang="en-US" sz="2000" dirty="0">
                <a:solidFill>
                  <a:schemeClr val="tx1"/>
                </a:solidFill>
                <a:latin typeface="Maiandra GD" pitchFamily="34" charset="0"/>
              </a:rPr>
              <a:t>furry</a:t>
            </a:r>
          </a:p>
          <a:p>
            <a:r>
              <a:rPr lang="en-US" sz="2000" dirty="0">
                <a:solidFill>
                  <a:schemeClr val="tx1"/>
                </a:solidFill>
                <a:latin typeface="Maiandra GD" pitchFamily="34" charset="0"/>
              </a:rPr>
              <a:t>		</a:t>
            </a:r>
            <a:endParaRPr lang="en-US" dirty="0">
              <a:solidFill>
                <a:schemeClr val="tx1"/>
              </a:solidFill>
              <a:latin typeface="Maiandra GD" pitchFamily="34" charset="0"/>
            </a:endParaRP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14400"/>
          </a:xfrm>
        </p:spPr>
        <p:txBody>
          <a:bodyPr/>
          <a:lstStyle/>
          <a:p>
            <a:r>
              <a:rPr lang="en-US" dirty="0">
                <a:solidFill>
                  <a:schemeClr val="tx1"/>
                </a:solidFill>
                <a:latin typeface="Maiandra GD" pitchFamily="34" charset="0"/>
              </a:rPr>
              <a:t>Ideas!</a:t>
            </a:r>
          </a:p>
        </p:txBody>
      </p:sp>
      <p:sp>
        <p:nvSpPr>
          <p:cNvPr id="4099" name="Rectangle 3"/>
          <p:cNvSpPr>
            <a:spLocks noGrp="1" noChangeArrowheads="1"/>
          </p:cNvSpPr>
          <p:nvPr>
            <p:ph type="body" idx="1"/>
          </p:nvPr>
        </p:nvSpPr>
        <p:spPr>
          <a:xfrm>
            <a:off x="457200" y="914400"/>
            <a:ext cx="8229600" cy="5638800"/>
          </a:xfrm>
        </p:spPr>
        <p:txBody>
          <a:bodyPr/>
          <a:lstStyle/>
          <a:p>
            <a:pPr algn="ctr">
              <a:buFontTx/>
              <a:buNone/>
            </a:pPr>
            <a:r>
              <a:rPr lang="en-US" sz="2800" dirty="0">
                <a:latin typeface="Maiandra GD" pitchFamily="34" charset="0"/>
              </a:rPr>
              <a:t>Ideas are the heart of the message, the content of the piece, the main theme, together with rich details.</a:t>
            </a:r>
          </a:p>
          <a:p>
            <a:pPr algn="ctr">
              <a:buFontTx/>
              <a:buNone/>
            </a:pPr>
            <a:endParaRPr lang="en-US" sz="2800" dirty="0">
              <a:latin typeface="Comic Sans MS" pitchFamily="66" charset="0"/>
            </a:endParaRPr>
          </a:p>
          <a:p>
            <a:pPr algn="ctr">
              <a:buFontTx/>
              <a:buNone/>
            </a:pPr>
            <a:endParaRPr lang="en-US" sz="2800" dirty="0">
              <a:latin typeface="Comic Sans MS" pitchFamily="66" charset="0"/>
            </a:endParaRPr>
          </a:p>
          <a:p>
            <a:pPr algn="ctr">
              <a:buFontTx/>
              <a:buNone/>
            </a:pPr>
            <a:endParaRPr lang="en-US" sz="2800" dirty="0">
              <a:latin typeface="Comic Sans MS" pitchFamily="66" charset="0"/>
            </a:endParaRPr>
          </a:p>
          <a:p>
            <a:pPr algn="ctr">
              <a:buFontTx/>
              <a:buNone/>
            </a:pPr>
            <a:r>
              <a:rPr lang="en-US" sz="2800" dirty="0">
                <a:latin typeface="Maiandra GD" pitchFamily="34" charset="0"/>
              </a:rPr>
              <a:t>When teachers look for qualities in writing, focusing in on ideas, they look for clarity, focus, good information, a fresh perspective, and important, helpful details that go beyond the obvious.</a:t>
            </a:r>
          </a:p>
        </p:txBody>
      </p:sp>
      <p:pic>
        <p:nvPicPr>
          <p:cNvPr id="4102" name="Picture 6" descr="MCj02812060000[1]"/>
          <p:cNvPicPr>
            <a:picLocks noChangeAspect="1" noChangeArrowheads="1"/>
          </p:cNvPicPr>
          <p:nvPr/>
        </p:nvPicPr>
        <p:blipFill>
          <a:blip r:embed="rId2"/>
          <a:srcRect/>
          <a:stretch>
            <a:fillRect/>
          </a:stretch>
        </p:blipFill>
        <p:spPr bwMode="auto">
          <a:xfrm>
            <a:off x="4038600" y="2286000"/>
            <a:ext cx="1358900" cy="15700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itchFamily="34" charset="0"/>
              </a:rPr>
              <a:t>Example:</a:t>
            </a:r>
            <a:endParaRPr lang="en-US" dirty="0">
              <a:latin typeface="Maiandra GD" pitchFamily="34" charset="0"/>
            </a:endParaRPr>
          </a:p>
        </p:txBody>
      </p:sp>
      <p:sp>
        <p:nvSpPr>
          <p:cNvPr id="3" name="Content Placeholder 2"/>
          <p:cNvSpPr>
            <a:spLocks noGrp="1"/>
          </p:cNvSpPr>
          <p:nvPr>
            <p:ph idx="1"/>
          </p:nvPr>
        </p:nvSpPr>
        <p:spPr>
          <a:xfrm>
            <a:off x="0" y="1905000"/>
            <a:ext cx="9144000" cy="4525963"/>
          </a:xfrm>
        </p:spPr>
        <p:txBody>
          <a:bodyPr/>
          <a:lstStyle/>
          <a:p>
            <a:pPr>
              <a:buNone/>
            </a:pPr>
            <a:r>
              <a:rPr lang="en-US" sz="2000" dirty="0" smtClean="0">
                <a:solidFill>
                  <a:schemeClr val="tx1"/>
                </a:solidFill>
                <a:latin typeface="Maiandra GD" pitchFamily="34" charset="0"/>
              </a:rPr>
              <a:t>				            MOSQUITO</a:t>
            </a:r>
            <a:endParaRPr lang="en-US" sz="2000" dirty="0">
              <a:solidFill>
                <a:schemeClr val="tx1"/>
              </a:solidFill>
              <a:latin typeface="Maiandra GD" pitchFamily="34" charset="0"/>
            </a:endParaRPr>
          </a:p>
          <a:p>
            <a:pPr>
              <a:buNone/>
            </a:pPr>
            <a:r>
              <a:rPr lang="en-US" sz="2000" dirty="0">
                <a:solidFill>
                  <a:schemeClr val="tx1"/>
                </a:solidFill>
                <a:latin typeface="Maiandra GD" pitchFamily="34" charset="0"/>
              </a:rPr>
              <a:t>You have no idea what it’s like.  Well, let me tell you right now that it’s terrible!  No one understands my pain!  See, I’m a mosquito.  My problem:  I don’t like drinking blood!  Now, I know what you’re thinking…mosquitoes are supposed to be annoying, buzzing around, biting people, sucking out their blood, and then leaving itchy little bumps all over human bodies.  Well, I just don’t like blood. It’s way too thick, and I’ve never really been a fan of the color red.  It’s like trying to drink a thick, warm milk shake.  Yuck!  Also, I don’t like people trying to swat at me all the time, thinking that I’m a nuisance.  I’m not; in fact, I’m a pretty nice girl once you get to know me.  How would you like people trying to smack you between their two enormous hands every time they see you?  So, how about we make a deal:  I’ll leave you alone and I won’t try to suck your blood.  In return, you need to stop trying to kill me!  Deal?  Thanks</a:t>
            </a:r>
            <a:r>
              <a:rPr lang="en-US" sz="2000" dirty="0" smtClean="0">
                <a:solidFill>
                  <a:schemeClr val="tx1"/>
                </a:solidFill>
                <a:latin typeface="Maiandra GD" pitchFamily="34" charset="0"/>
              </a:rPr>
              <a:t>!</a:t>
            </a:r>
            <a:endParaRPr lang="en-US" dirty="0">
              <a:solidFill>
                <a:schemeClr val="tx1"/>
              </a:solidFill>
              <a:latin typeface="Maiandra GD" pitchFamily="34" charset="0"/>
            </a:endParaRPr>
          </a:p>
          <a:p>
            <a:pPr>
              <a:buNone/>
            </a:pPr>
            <a:endParaRPr lang="en-US" dirty="0">
              <a:latin typeface="Maiandra GD" pitchFamily="34" charset="0"/>
            </a:endParaRPr>
          </a:p>
        </p:txBody>
      </p:sp>
      <p:pic>
        <p:nvPicPr>
          <p:cNvPr id="36866" name="Picture 2" descr="C:\Documents and Settings\cassidco\Local Settings\Temporary Internet Files\Content.IE5\K5V8TWWZ\MCj04380360000[1].png"/>
          <p:cNvPicPr>
            <a:picLocks noChangeAspect="1" noChangeArrowheads="1"/>
          </p:cNvPicPr>
          <p:nvPr/>
        </p:nvPicPr>
        <p:blipFill>
          <a:blip r:embed="rId2"/>
          <a:srcRect/>
          <a:stretch>
            <a:fillRect/>
          </a:stretch>
        </p:blipFill>
        <p:spPr bwMode="auto">
          <a:xfrm>
            <a:off x="5867400" y="0"/>
            <a:ext cx="2743200" cy="2743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z="5400" dirty="0" smtClean="0">
                <a:latin typeface="Maiandra GD" pitchFamily="34" charset="0"/>
              </a:rPr>
              <a:t>Ideas!</a:t>
            </a:r>
            <a:r>
              <a:rPr lang="en-US" sz="3200" dirty="0" smtClean="0">
                <a:latin typeface="Maiandra GD" pitchFamily="34" charset="0"/>
              </a:rPr>
              <a:t/>
            </a:r>
            <a:br>
              <a:rPr lang="en-US" sz="3200" dirty="0" smtClean="0">
                <a:latin typeface="Maiandra GD" pitchFamily="34" charset="0"/>
              </a:rPr>
            </a:br>
            <a:r>
              <a:rPr lang="en-US" sz="3200" dirty="0" smtClean="0">
                <a:solidFill>
                  <a:schemeClr val="tx1"/>
                </a:solidFill>
                <a:latin typeface="Maiandra GD" pitchFamily="34" charset="0"/>
              </a:rPr>
              <a:t>Can you create an interesting piece of writing for this title?</a:t>
            </a:r>
            <a:r>
              <a:rPr lang="en-US" dirty="0" smtClean="0">
                <a:solidFill>
                  <a:schemeClr val="tx1"/>
                </a:solidFill>
                <a:latin typeface="Maiandra GD" pitchFamily="34" charset="0"/>
              </a:rPr>
              <a:t/>
            </a:r>
            <a:br>
              <a:rPr lang="en-US" dirty="0" smtClean="0">
                <a:solidFill>
                  <a:schemeClr val="tx1"/>
                </a:solidFill>
                <a:latin typeface="Maiandra GD" pitchFamily="34" charset="0"/>
              </a:rPr>
            </a:br>
            <a:endParaRPr lang="en-US" dirty="0">
              <a:latin typeface="Maiandra GD" pitchFamily="34" charset="0"/>
            </a:endParaRPr>
          </a:p>
        </p:txBody>
      </p:sp>
      <p:sp>
        <p:nvSpPr>
          <p:cNvPr id="3" name="Content Placeholder 2"/>
          <p:cNvSpPr>
            <a:spLocks noGrp="1"/>
          </p:cNvSpPr>
          <p:nvPr>
            <p:ph idx="1"/>
          </p:nvPr>
        </p:nvSpPr>
        <p:spPr>
          <a:xfrm>
            <a:off x="457200" y="1905000"/>
            <a:ext cx="8229600" cy="4525963"/>
          </a:xfrm>
        </p:spPr>
        <p:txBody>
          <a:bodyPr/>
          <a:lstStyle/>
          <a:p>
            <a:pPr>
              <a:buNone/>
            </a:pPr>
            <a:endParaRPr lang="en-US" sz="2000" dirty="0" smtClean="0">
              <a:solidFill>
                <a:schemeClr val="tx1"/>
              </a:solidFill>
              <a:latin typeface="Maiandra GD" pitchFamily="34" charset="0"/>
            </a:endParaRPr>
          </a:p>
          <a:p>
            <a:pPr>
              <a:buNone/>
            </a:pPr>
            <a:endParaRPr lang="en-US" sz="2000" dirty="0" smtClean="0">
              <a:latin typeface="Maiandra GD" pitchFamily="34" charset="0"/>
            </a:endParaRPr>
          </a:p>
          <a:p>
            <a:pPr>
              <a:buNone/>
            </a:pPr>
            <a:r>
              <a:rPr lang="en-US" sz="2000" dirty="0" smtClean="0">
                <a:solidFill>
                  <a:schemeClr val="tx1"/>
                </a:solidFill>
                <a:latin typeface="Maiandra GD" pitchFamily="34" charset="0"/>
              </a:rPr>
              <a:t>Monkeys </a:t>
            </a:r>
            <a:r>
              <a:rPr lang="en-US" sz="2000" dirty="0">
                <a:solidFill>
                  <a:schemeClr val="tx1"/>
                </a:solidFill>
                <a:latin typeface="Maiandra GD" pitchFamily="34" charset="0"/>
              </a:rPr>
              <a:t>Live Next Door To </a:t>
            </a:r>
            <a:r>
              <a:rPr lang="en-US" sz="2000" dirty="0" smtClean="0">
                <a:solidFill>
                  <a:schemeClr val="tx1"/>
                </a:solidFill>
                <a:latin typeface="Maiandra GD" pitchFamily="34" charset="0"/>
              </a:rPr>
              <a:t>Me	     	Ghosts, Ghosts, Ghosts</a:t>
            </a:r>
            <a:endParaRPr lang="en-US" sz="2000" dirty="0">
              <a:solidFill>
                <a:schemeClr val="tx1"/>
              </a:solidFill>
              <a:latin typeface="Maiandra GD" pitchFamily="34" charset="0"/>
            </a:endParaRPr>
          </a:p>
          <a:p>
            <a:pPr>
              <a:buNone/>
            </a:pPr>
            <a:r>
              <a:rPr lang="en-US" sz="2000" dirty="0" smtClean="0">
                <a:solidFill>
                  <a:schemeClr val="tx1"/>
                </a:solidFill>
                <a:latin typeface="Maiandra GD" pitchFamily="34" charset="0"/>
              </a:rPr>
              <a:t>Dandelion Season			A </a:t>
            </a:r>
            <a:r>
              <a:rPr lang="en-US" sz="2000" dirty="0">
                <a:solidFill>
                  <a:schemeClr val="tx1"/>
                </a:solidFill>
                <a:latin typeface="Maiandra GD" pitchFamily="34" charset="0"/>
              </a:rPr>
              <a:t>Dream Come True</a:t>
            </a:r>
          </a:p>
          <a:p>
            <a:pPr>
              <a:buNone/>
            </a:pPr>
            <a:r>
              <a:rPr lang="en-US" sz="2000" dirty="0" smtClean="0">
                <a:solidFill>
                  <a:schemeClr val="tx1"/>
                </a:solidFill>
                <a:latin typeface="Maiandra GD" pitchFamily="34" charset="0"/>
              </a:rPr>
              <a:t>Dancing </a:t>
            </a:r>
            <a:r>
              <a:rPr lang="en-US" sz="2000" dirty="0">
                <a:solidFill>
                  <a:schemeClr val="tx1"/>
                </a:solidFill>
                <a:latin typeface="Maiandra GD" pitchFamily="34" charset="0"/>
              </a:rPr>
              <a:t>in the </a:t>
            </a:r>
            <a:r>
              <a:rPr lang="en-US" sz="2000" dirty="0" smtClean="0">
                <a:solidFill>
                  <a:schemeClr val="tx1"/>
                </a:solidFill>
                <a:latin typeface="Maiandra GD" pitchFamily="34" charset="0"/>
              </a:rPr>
              <a:t>Fountain			Rocket </a:t>
            </a:r>
            <a:r>
              <a:rPr lang="en-US" sz="2000" dirty="0">
                <a:solidFill>
                  <a:schemeClr val="tx1"/>
                </a:solidFill>
                <a:latin typeface="Maiandra GD" pitchFamily="34" charset="0"/>
              </a:rPr>
              <a:t>from </a:t>
            </a:r>
            <a:r>
              <a:rPr lang="en-US" sz="2000" dirty="0" smtClean="0">
                <a:solidFill>
                  <a:schemeClr val="tx1"/>
                </a:solidFill>
                <a:latin typeface="Maiandra GD" pitchFamily="34" charset="0"/>
              </a:rPr>
              <a:t>Infinity</a:t>
            </a:r>
          </a:p>
          <a:p>
            <a:pPr>
              <a:buNone/>
            </a:pPr>
            <a:r>
              <a:rPr lang="en-US" sz="2000" dirty="0" smtClean="0">
                <a:solidFill>
                  <a:schemeClr val="tx1"/>
                </a:solidFill>
                <a:latin typeface="Maiandra GD" pitchFamily="34" charset="0"/>
              </a:rPr>
              <a:t>The </a:t>
            </a:r>
            <a:r>
              <a:rPr lang="en-US" sz="2000" dirty="0">
                <a:solidFill>
                  <a:schemeClr val="tx1"/>
                </a:solidFill>
                <a:latin typeface="Maiandra GD" pitchFamily="34" charset="0"/>
              </a:rPr>
              <a:t>House without a </a:t>
            </a:r>
            <a:r>
              <a:rPr lang="en-US" sz="2000" dirty="0" smtClean="0">
                <a:solidFill>
                  <a:schemeClr val="tx1"/>
                </a:solidFill>
                <a:latin typeface="Maiandra GD" pitchFamily="34" charset="0"/>
              </a:rPr>
              <a:t>Window		The </a:t>
            </a:r>
            <a:r>
              <a:rPr lang="en-US" sz="2000" dirty="0">
                <a:solidFill>
                  <a:schemeClr val="tx1"/>
                </a:solidFill>
                <a:latin typeface="Maiandra GD" pitchFamily="34" charset="0"/>
              </a:rPr>
              <a:t>Worst Magic Trick </a:t>
            </a:r>
            <a:r>
              <a:rPr lang="en-US" sz="2000" dirty="0" smtClean="0">
                <a:solidFill>
                  <a:schemeClr val="tx1"/>
                </a:solidFill>
                <a:latin typeface="Maiandra GD" pitchFamily="34" charset="0"/>
              </a:rPr>
              <a:t>Ever</a:t>
            </a:r>
            <a:r>
              <a:rPr lang="en-US" sz="2000" dirty="0">
                <a:solidFill>
                  <a:schemeClr val="tx1"/>
                </a:solidFill>
                <a:latin typeface="Maiandra GD" pitchFamily="34" charset="0"/>
              </a:rPr>
              <a:t> </a:t>
            </a:r>
          </a:p>
          <a:p>
            <a:pPr>
              <a:buNone/>
            </a:pPr>
            <a:r>
              <a:rPr lang="en-US" sz="2000" dirty="0">
                <a:solidFill>
                  <a:schemeClr val="tx1"/>
                </a:solidFill>
                <a:latin typeface="Maiandra GD" pitchFamily="34" charset="0"/>
              </a:rPr>
              <a:t>The Puppy Who Liked Being </a:t>
            </a:r>
            <a:r>
              <a:rPr lang="en-US" sz="2000" dirty="0" smtClean="0">
                <a:solidFill>
                  <a:schemeClr val="tx1"/>
                </a:solidFill>
                <a:latin typeface="Maiandra GD" pitchFamily="34" charset="0"/>
              </a:rPr>
              <a:t>Lost            Bulldozer in the Kitchen</a:t>
            </a:r>
          </a:p>
          <a:p>
            <a:pPr>
              <a:buNone/>
            </a:pPr>
            <a:r>
              <a:rPr lang="en-US" sz="2000" dirty="0" smtClean="0">
                <a:solidFill>
                  <a:schemeClr val="tx1"/>
                </a:solidFill>
                <a:latin typeface="Maiandra GD" pitchFamily="34" charset="0"/>
              </a:rPr>
              <a:t>Spaceship </a:t>
            </a:r>
            <a:r>
              <a:rPr lang="en-US" sz="2000" dirty="0">
                <a:solidFill>
                  <a:schemeClr val="tx1"/>
                </a:solidFill>
                <a:latin typeface="Maiandra GD" pitchFamily="34" charset="0"/>
              </a:rPr>
              <a:t>from the </a:t>
            </a:r>
            <a:r>
              <a:rPr lang="en-US" sz="2000" dirty="0" smtClean="0">
                <a:solidFill>
                  <a:schemeClr val="tx1"/>
                </a:solidFill>
                <a:latin typeface="Maiandra GD" pitchFamily="34" charset="0"/>
              </a:rPr>
              <a:t>Backyard		The Annoying Best Friend</a:t>
            </a:r>
            <a:endParaRPr lang="en-US" sz="2000" dirty="0">
              <a:solidFill>
                <a:schemeClr val="tx1"/>
              </a:solidFill>
              <a:latin typeface="Maiandra GD" pitchFamily="34" charset="0"/>
            </a:endParaRPr>
          </a:p>
          <a:p>
            <a:pPr>
              <a:buNone/>
            </a:pPr>
            <a:r>
              <a:rPr lang="en-US" sz="2000" dirty="0" smtClean="0">
                <a:solidFill>
                  <a:schemeClr val="tx1"/>
                </a:solidFill>
                <a:latin typeface="Maiandra GD" pitchFamily="34" charset="0"/>
              </a:rPr>
              <a:t>The Stinky Toothbrush			The </a:t>
            </a:r>
            <a:r>
              <a:rPr lang="en-US" sz="2000" dirty="0">
                <a:solidFill>
                  <a:schemeClr val="tx1"/>
                </a:solidFill>
                <a:latin typeface="Maiandra GD" pitchFamily="34" charset="0"/>
              </a:rPr>
              <a:t>People with Wings</a:t>
            </a:r>
          </a:p>
          <a:p>
            <a:pPr>
              <a:buNone/>
            </a:pPr>
            <a:endParaRPr lang="en-US" dirty="0">
              <a:latin typeface="Maiandra GD"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Maiandra GD" pitchFamily="34" charset="0"/>
              </a:rPr>
              <a:t>Other Ideas…</a:t>
            </a:r>
            <a:endParaRPr lang="en-US" sz="5400" dirty="0">
              <a:latin typeface="Maiandra GD" pitchFamily="34" charset="0"/>
            </a:endParaRPr>
          </a:p>
        </p:txBody>
      </p:sp>
      <p:sp>
        <p:nvSpPr>
          <p:cNvPr id="3" name="Content Placeholder 2"/>
          <p:cNvSpPr>
            <a:spLocks noGrp="1"/>
          </p:cNvSpPr>
          <p:nvPr>
            <p:ph idx="1"/>
          </p:nvPr>
        </p:nvSpPr>
        <p:spPr>
          <a:xfrm>
            <a:off x="0" y="1600200"/>
            <a:ext cx="8915400" cy="4800600"/>
          </a:xfrm>
        </p:spPr>
        <p:txBody>
          <a:bodyPr/>
          <a:lstStyle/>
          <a:p>
            <a:pPr algn="ctr">
              <a:buNone/>
            </a:pPr>
            <a:r>
              <a:rPr lang="en-US" dirty="0" smtClean="0">
                <a:latin typeface="Maiandra GD" pitchFamily="34" charset="0"/>
              </a:rPr>
              <a:t>Write about yourself with the following topic (remember to brainstorm first):</a:t>
            </a:r>
          </a:p>
          <a:p>
            <a:pPr>
              <a:buNone/>
            </a:pPr>
            <a:endParaRPr lang="en-US" dirty="0" smtClean="0">
              <a:latin typeface="Comic Sans MS" pitchFamily="66" charset="0"/>
            </a:endParaRPr>
          </a:p>
          <a:p>
            <a:pPr>
              <a:buNone/>
            </a:pPr>
            <a:endParaRPr lang="en-US" dirty="0">
              <a:latin typeface="Comic Sans MS" pitchFamily="66" charset="0"/>
            </a:endParaRPr>
          </a:p>
          <a:p>
            <a:pPr marL="514350" indent="-514350">
              <a:buAutoNum type="arabicPeriod"/>
            </a:pPr>
            <a:r>
              <a:rPr lang="en-US" dirty="0" smtClean="0">
                <a:latin typeface="Maiandra GD" pitchFamily="34" charset="0"/>
              </a:rPr>
              <a:t>I am a bad friend.</a:t>
            </a:r>
          </a:p>
          <a:p>
            <a:pPr marL="514350" indent="-514350">
              <a:buAutoNum type="arabicPeriod"/>
            </a:pPr>
            <a:r>
              <a:rPr lang="en-US" dirty="0" smtClean="0">
                <a:latin typeface="Maiandra GD" pitchFamily="34" charset="0"/>
              </a:rPr>
              <a:t>I am a mediocre team mate.</a:t>
            </a:r>
          </a:p>
          <a:p>
            <a:pPr marL="514350" indent="-514350">
              <a:buAutoNum type="arabicPeriod"/>
            </a:pPr>
            <a:r>
              <a:rPr lang="en-US" dirty="0" smtClean="0">
                <a:latin typeface="Maiandra GD" pitchFamily="34" charset="0"/>
              </a:rPr>
              <a:t>I am an excellent student.</a:t>
            </a:r>
          </a:p>
          <a:p>
            <a:pPr marL="514350" indent="-514350">
              <a:buAutoNum type="arabicPeriod"/>
            </a:pPr>
            <a:r>
              <a:rPr lang="en-US" dirty="0" smtClean="0">
                <a:latin typeface="Maiandra GD" pitchFamily="34" charset="0"/>
              </a:rPr>
              <a:t>I am a kind sibling.</a:t>
            </a:r>
            <a:endParaRPr lang="en-US" dirty="0">
              <a:latin typeface="Maiandra GD"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487362"/>
          </a:xfrm>
        </p:spPr>
        <p:txBody>
          <a:bodyPr/>
          <a:lstStyle/>
          <a:p>
            <a:r>
              <a:rPr lang="en-US" dirty="0">
                <a:latin typeface="Maiandra GD" pitchFamily="34" charset="0"/>
              </a:rPr>
              <a:t>Here’s A Student Example:</a:t>
            </a:r>
          </a:p>
        </p:txBody>
      </p:sp>
      <p:sp>
        <p:nvSpPr>
          <p:cNvPr id="8195" name="Rectangle 3"/>
          <p:cNvSpPr>
            <a:spLocks noGrp="1" noChangeArrowheads="1"/>
          </p:cNvSpPr>
          <p:nvPr>
            <p:ph type="body" idx="1"/>
          </p:nvPr>
        </p:nvSpPr>
        <p:spPr>
          <a:xfrm>
            <a:off x="152400" y="838200"/>
            <a:ext cx="8763000" cy="5867400"/>
          </a:xfrm>
        </p:spPr>
        <p:txBody>
          <a:bodyPr/>
          <a:lstStyle/>
          <a:p>
            <a:pPr>
              <a:lnSpc>
                <a:spcPct val="90000"/>
              </a:lnSpc>
              <a:buFontTx/>
              <a:buNone/>
            </a:pPr>
            <a:r>
              <a:rPr lang="en-US" sz="2400" u="sng" dirty="0">
                <a:latin typeface="Maiandra GD" pitchFamily="34" charset="0"/>
              </a:rPr>
              <a:t>Grown up </a:t>
            </a:r>
            <a:r>
              <a:rPr lang="en-US" sz="2400" dirty="0" smtClean="0">
                <a:latin typeface="Maiandra GD" pitchFamily="34" charset="0"/>
              </a:rPr>
              <a:t>rule:  Turn </a:t>
            </a:r>
            <a:r>
              <a:rPr lang="en-US" sz="2400" dirty="0">
                <a:latin typeface="Maiandra GD" pitchFamily="34" charset="0"/>
              </a:rPr>
              <a:t>off the lights!</a:t>
            </a:r>
          </a:p>
          <a:p>
            <a:pPr>
              <a:lnSpc>
                <a:spcPct val="90000"/>
              </a:lnSpc>
              <a:buFontTx/>
              <a:buNone/>
            </a:pPr>
            <a:r>
              <a:rPr lang="en-US" sz="2400" u="sng" dirty="0" smtClean="0">
                <a:latin typeface="Maiandra GD" pitchFamily="34" charset="0"/>
              </a:rPr>
              <a:t>Reason:</a:t>
            </a:r>
            <a:r>
              <a:rPr lang="en-US" sz="2400" dirty="0" smtClean="0">
                <a:latin typeface="Maiandra GD" pitchFamily="34" charset="0"/>
              </a:rPr>
              <a:t>  Save </a:t>
            </a:r>
            <a:r>
              <a:rPr lang="en-US" sz="2400" dirty="0">
                <a:latin typeface="Maiandra GD" pitchFamily="34" charset="0"/>
              </a:rPr>
              <a:t>electricity and money</a:t>
            </a:r>
            <a:r>
              <a:rPr lang="en-US" sz="2400" dirty="0" smtClean="0">
                <a:latin typeface="Maiandra GD" pitchFamily="34" charset="0"/>
              </a:rPr>
              <a:t>.</a:t>
            </a:r>
          </a:p>
          <a:p>
            <a:pPr>
              <a:lnSpc>
                <a:spcPct val="90000"/>
              </a:lnSpc>
              <a:buFontTx/>
              <a:buNone/>
            </a:pPr>
            <a:endParaRPr lang="en-US" sz="2400" dirty="0">
              <a:latin typeface="Maiandra GD" pitchFamily="34" charset="0"/>
            </a:endParaRPr>
          </a:p>
          <a:p>
            <a:pPr>
              <a:lnSpc>
                <a:spcPct val="90000"/>
              </a:lnSpc>
              <a:buFontTx/>
              <a:buNone/>
            </a:pPr>
            <a:r>
              <a:rPr lang="en-US" sz="2400" b="1" u="sng" dirty="0">
                <a:latin typeface="Maiandra GD" pitchFamily="34" charset="0"/>
              </a:rPr>
              <a:t>THE TRUTH:</a:t>
            </a:r>
            <a:r>
              <a:rPr lang="en-US" sz="2400" dirty="0">
                <a:latin typeface="Maiandra GD" pitchFamily="34" charset="0"/>
              </a:rPr>
              <a:t>  The real reason your parents tell you to turn off the lights is because in every light bulb there are millions of microscopic bulb lizards.  If you leave the light on, these intelligent creatures can melt right through the outside of the light bulb.  There are two kinds of bulb lizards.  One of them is called the lost lizard.  They are known to hide all of your toys in their special hiding spots call the “special box.”  They carry the key wherever they go.  When you go to tell your mom or dad that you can’t find your special toy and that you have looked everywhere, your parent goes and finds the lost lizard, get the key, gets your toy out, and puts it in a very obvious spot.  This makes it seem like you are blind or didn’t look hard enough for your special toy.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latin typeface="Maiandra GD" pitchFamily="34" charset="0"/>
              </a:rPr>
              <a:t>Ideas!</a:t>
            </a:r>
          </a:p>
        </p:txBody>
      </p:sp>
      <p:sp>
        <p:nvSpPr>
          <p:cNvPr id="5123" name="Rectangle 3"/>
          <p:cNvSpPr>
            <a:spLocks noGrp="1" noChangeArrowheads="1"/>
          </p:cNvSpPr>
          <p:nvPr>
            <p:ph type="body" idx="1"/>
          </p:nvPr>
        </p:nvSpPr>
        <p:spPr>
          <a:xfrm>
            <a:off x="0" y="1600200"/>
            <a:ext cx="9144000" cy="4953000"/>
          </a:xfrm>
        </p:spPr>
        <p:txBody>
          <a:bodyPr/>
          <a:lstStyle/>
          <a:p>
            <a:pPr marL="609600" indent="-609600" algn="ctr">
              <a:lnSpc>
                <a:spcPct val="90000"/>
              </a:lnSpc>
              <a:buFontTx/>
              <a:buNone/>
            </a:pPr>
            <a:r>
              <a:rPr lang="en-US" dirty="0">
                <a:latin typeface="Maiandra GD" pitchFamily="34" charset="0"/>
              </a:rPr>
              <a:t>When we work with our ideas, a good process for getting them out is:</a:t>
            </a:r>
          </a:p>
          <a:p>
            <a:pPr marL="609600" indent="-609600" algn="ctr">
              <a:lnSpc>
                <a:spcPct val="90000"/>
              </a:lnSpc>
              <a:buFontTx/>
              <a:buNone/>
            </a:pPr>
            <a:endParaRPr lang="en-US" dirty="0">
              <a:latin typeface="Maiandra GD" pitchFamily="34" charset="0"/>
            </a:endParaRPr>
          </a:p>
          <a:p>
            <a:pPr marL="609600" indent="-609600" algn="ctr">
              <a:lnSpc>
                <a:spcPct val="90000"/>
              </a:lnSpc>
              <a:buFontTx/>
              <a:buAutoNum type="arabicPeriod"/>
            </a:pPr>
            <a:r>
              <a:rPr lang="en-US" dirty="0">
                <a:latin typeface="Maiandra GD" pitchFamily="34" charset="0"/>
              </a:rPr>
              <a:t>Select an idea (the topic – sometimes assigned, sometimes not)</a:t>
            </a:r>
          </a:p>
          <a:p>
            <a:pPr marL="609600" indent="-609600" algn="ctr">
              <a:lnSpc>
                <a:spcPct val="90000"/>
              </a:lnSpc>
              <a:buFontTx/>
              <a:buAutoNum type="arabicPeriod"/>
            </a:pPr>
            <a:r>
              <a:rPr lang="en-US" dirty="0">
                <a:latin typeface="Maiandra GD" pitchFamily="34" charset="0"/>
              </a:rPr>
              <a:t>Narrow the idea (focus)</a:t>
            </a:r>
          </a:p>
          <a:p>
            <a:pPr marL="609600" indent="-609600" algn="ctr">
              <a:lnSpc>
                <a:spcPct val="90000"/>
              </a:lnSpc>
              <a:buFontTx/>
              <a:buAutoNum type="arabicPeriod"/>
            </a:pPr>
            <a:r>
              <a:rPr lang="en-US" dirty="0">
                <a:latin typeface="Maiandra GD" pitchFamily="34" charset="0"/>
              </a:rPr>
              <a:t>Elaborate the idea (development)</a:t>
            </a:r>
          </a:p>
          <a:p>
            <a:pPr marL="609600" indent="-609600" algn="ctr">
              <a:lnSpc>
                <a:spcPct val="90000"/>
              </a:lnSpc>
              <a:buFontTx/>
              <a:buAutoNum type="arabicPeriod"/>
            </a:pPr>
            <a:r>
              <a:rPr lang="en-US" dirty="0">
                <a:latin typeface="Maiandra GD" pitchFamily="34" charset="0"/>
              </a:rPr>
              <a:t>Discover the best information to convey the main idea (details)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304800"/>
            <a:ext cx="9144000" cy="6553200"/>
          </a:xfrm>
        </p:spPr>
        <p:txBody>
          <a:bodyPr/>
          <a:lstStyle/>
          <a:p>
            <a:pPr algn="ctr">
              <a:buFontTx/>
              <a:buNone/>
            </a:pPr>
            <a:r>
              <a:rPr lang="en-US" sz="2800" smtClean="0">
                <a:latin typeface="Maiandra GD" pitchFamily="34" charset="0"/>
              </a:rPr>
              <a:t>How we grade IDEAS!</a:t>
            </a:r>
          </a:p>
          <a:p>
            <a:pPr algn="ctr">
              <a:buFontTx/>
              <a:buNone/>
            </a:pPr>
            <a:endParaRPr lang="en-US" sz="2800" smtClean="0">
              <a:latin typeface="Maiandra GD" pitchFamily="34" charset="0"/>
            </a:endParaRPr>
          </a:p>
          <a:p>
            <a:pPr>
              <a:buFontTx/>
              <a:buNone/>
            </a:pPr>
            <a:r>
              <a:rPr lang="en-US" sz="2800" smtClean="0">
                <a:solidFill>
                  <a:schemeClr val="accent2"/>
                </a:solidFill>
                <a:latin typeface="Maiandra GD" pitchFamily="34" charset="0"/>
              </a:rPr>
              <a:t>6-</a:t>
            </a:r>
            <a:r>
              <a:rPr lang="en-US" sz="2800" smtClean="0">
                <a:latin typeface="Maiandra GD" pitchFamily="34" charset="0"/>
              </a:rPr>
              <a:t>  The ideas are crystal clear.  They are easily understood.  There are interesting details.</a:t>
            </a:r>
          </a:p>
          <a:p>
            <a:pPr>
              <a:buFontTx/>
              <a:buNone/>
            </a:pPr>
            <a:r>
              <a:rPr lang="en-US" sz="2800" smtClean="0">
                <a:solidFill>
                  <a:schemeClr val="accent2"/>
                </a:solidFill>
                <a:latin typeface="Maiandra GD" pitchFamily="34" charset="0"/>
              </a:rPr>
              <a:t>5-</a:t>
            </a:r>
            <a:r>
              <a:rPr lang="en-US" sz="2800" smtClean="0">
                <a:latin typeface="Maiandra GD" pitchFamily="34" charset="0"/>
              </a:rPr>
              <a:t> The writing makes sense from beginning to end.  There are important details that help explain ideas.</a:t>
            </a:r>
          </a:p>
          <a:p>
            <a:pPr>
              <a:buFontTx/>
              <a:buNone/>
            </a:pPr>
            <a:r>
              <a:rPr lang="en-US" sz="2800" smtClean="0">
                <a:solidFill>
                  <a:schemeClr val="accent2"/>
                </a:solidFill>
                <a:latin typeface="Maiandra GD" pitchFamily="34" charset="0"/>
              </a:rPr>
              <a:t>4-</a:t>
            </a:r>
            <a:r>
              <a:rPr lang="en-US" sz="2800" smtClean="0">
                <a:latin typeface="Maiandra GD" pitchFamily="34" charset="0"/>
              </a:rPr>
              <a:t>  Most of the paper is clear and focused.  There are some details, but more would be helpful.</a:t>
            </a:r>
          </a:p>
          <a:p>
            <a:pPr>
              <a:buFontTx/>
              <a:buNone/>
            </a:pPr>
            <a:r>
              <a:rPr lang="en-US" sz="2800" smtClean="0">
                <a:solidFill>
                  <a:schemeClr val="accent2"/>
                </a:solidFill>
                <a:latin typeface="Maiandra GD" pitchFamily="34" charset="0"/>
              </a:rPr>
              <a:t>3-</a:t>
            </a:r>
            <a:r>
              <a:rPr lang="en-US" sz="2800" smtClean="0">
                <a:latin typeface="Maiandra GD" pitchFamily="34" charset="0"/>
              </a:rPr>
              <a:t>  Some of the ideas are hard to understand.  There are very few details.</a:t>
            </a:r>
          </a:p>
          <a:p>
            <a:pPr>
              <a:buFontTx/>
              <a:buNone/>
            </a:pPr>
            <a:r>
              <a:rPr lang="en-US" sz="2800" smtClean="0">
                <a:solidFill>
                  <a:schemeClr val="accent2"/>
                </a:solidFill>
                <a:latin typeface="Maiandra GD" pitchFamily="34" charset="0"/>
              </a:rPr>
              <a:t>2-</a:t>
            </a:r>
            <a:r>
              <a:rPr lang="en-US" sz="2800" smtClean="0">
                <a:latin typeface="Maiandra GD" pitchFamily="34" charset="0"/>
              </a:rPr>
              <a:t>  This is confusing.  I’m not sure what is being said.</a:t>
            </a:r>
          </a:p>
          <a:p>
            <a:pPr>
              <a:buFontTx/>
              <a:buNone/>
            </a:pPr>
            <a:r>
              <a:rPr lang="en-US" sz="2800" smtClean="0">
                <a:solidFill>
                  <a:schemeClr val="accent2"/>
                </a:solidFill>
                <a:latin typeface="Maiandra GD" pitchFamily="34" charset="0"/>
              </a:rPr>
              <a:t>1-</a:t>
            </a:r>
            <a:r>
              <a:rPr lang="en-US" sz="2800" smtClean="0">
                <a:latin typeface="Maiandra GD" pitchFamily="34" charset="0"/>
              </a:rPr>
              <a:t>  What?  This looks more like notes.</a:t>
            </a:r>
          </a:p>
          <a:p>
            <a:pPr>
              <a:buFontTx/>
              <a:buNone/>
            </a:pPr>
            <a:endParaRPr lang="en-US" sz="2800" dirty="0">
              <a:latin typeface="Maiandra GD" pitchFamily="34" charset="0"/>
            </a:endParaRPr>
          </a:p>
        </p:txBody>
      </p:sp>
      <p:sp>
        <p:nvSpPr>
          <p:cNvPr id="3076" name="Rectangle 4"/>
          <p:cNvSpPr>
            <a:spLocks noGrp="1" noChangeArrowheads="1"/>
          </p:cNvSpPr>
          <p:nvPr>
            <p:ph type="title"/>
          </p:nvPr>
        </p:nvSpPr>
        <p:spPr>
          <a:xfrm>
            <a:off x="381000" y="990600"/>
            <a:ext cx="8229600" cy="5562600"/>
          </a:xfrm>
        </p:spPr>
        <p:txBody>
          <a:bodyPr/>
          <a:lstStyle/>
          <a:p>
            <a:r>
              <a:rPr lang="en-US" dirty="0" smtClean="0"/>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304800"/>
            <a:ext cx="8229600" cy="5821363"/>
          </a:xfrm>
        </p:spPr>
        <p:txBody>
          <a:bodyPr/>
          <a:lstStyle/>
          <a:p>
            <a:pPr algn="ctr">
              <a:buFontTx/>
              <a:buNone/>
            </a:pPr>
            <a:endParaRPr lang="en-US" dirty="0">
              <a:latin typeface="Comic Sans MS" pitchFamily="66" charset="0"/>
            </a:endParaRPr>
          </a:p>
          <a:p>
            <a:pPr algn="ctr">
              <a:buFontTx/>
              <a:buNone/>
            </a:pPr>
            <a:endParaRPr lang="en-US" dirty="0">
              <a:latin typeface="Comic Sans MS" pitchFamily="66" charset="0"/>
            </a:endParaRPr>
          </a:p>
          <a:p>
            <a:pPr algn="ctr">
              <a:buFontTx/>
              <a:buNone/>
            </a:pPr>
            <a:endParaRPr lang="en-US" dirty="0">
              <a:latin typeface="Comic Sans MS" pitchFamily="66" charset="0"/>
            </a:endParaRPr>
          </a:p>
          <a:p>
            <a:pPr algn="ctr">
              <a:buFontTx/>
              <a:buNone/>
            </a:pPr>
            <a:r>
              <a:rPr lang="en-US" dirty="0">
                <a:latin typeface="Maiandra GD" pitchFamily="34" charset="0"/>
              </a:rPr>
              <a:t>Questions?  Comments?  Concerns?</a:t>
            </a:r>
          </a:p>
          <a:p>
            <a:pPr algn="ctr">
              <a:buFontTx/>
              <a:buNone/>
            </a:pPr>
            <a:endParaRPr lang="en-US" dirty="0">
              <a:latin typeface="Maiandra GD" pitchFamily="34" charset="0"/>
            </a:endParaRPr>
          </a:p>
          <a:p>
            <a:pPr algn="ctr">
              <a:buFontTx/>
              <a:buNone/>
            </a:pPr>
            <a:r>
              <a:rPr lang="en-US" dirty="0">
                <a:latin typeface="Maiandra GD" pitchFamily="34" charset="0"/>
              </a:rPr>
              <a:t>Now it’s your turn to start generating some ideas!</a:t>
            </a:r>
          </a:p>
        </p:txBody>
      </p:sp>
      <p:pic>
        <p:nvPicPr>
          <p:cNvPr id="6148" name="Picture 4" descr="MCj02339220000[1]"/>
          <p:cNvPicPr>
            <a:picLocks noChangeAspect="1" noChangeArrowheads="1"/>
          </p:cNvPicPr>
          <p:nvPr/>
        </p:nvPicPr>
        <p:blipFill>
          <a:blip r:embed="rId2"/>
          <a:srcRect/>
          <a:stretch>
            <a:fillRect/>
          </a:stretch>
        </p:blipFill>
        <p:spPr bwMode="auto">
          <a:xfrm>
            <a:off x="4114800" y="4572000"/>
            <a:ext cx="1293813" cy="196373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Maiandra GD" pitchFamily="34" charset="0"/>
              </a:rPr>
              <a:t>Generating Ideas</a:t>
            </a:r>
            <a:endParaRPr lang="en-US" dirty="0">
              <a:latin typeface="Maiandra GD" pitchFamily="34" charset="0"/>
            </a:endParaRPr>
          </a:p>
        </p:txBody>
      </p:sp>
      <p:sp>
        <p:nvSpPr>
          <p:cNvPr id="7171" name="Rectangle 3"/>
          <p:cNvSpPr>
            <a:spLocks noGrp="1" noChangeArrowheads="1"/>
          </p:cNvSpPr>
          <p:nvPr>
            <p:ph type="body" idx="1"/>
          </p:nvPr>
        </p:nvSpPr>
        <p:spPr>
          <a:xfrm>
            <a:off x="457200" y="1600200"/>
            <a:ext cx="8229600" cy="5029200"/>
          </a:xfrm>
        </p:spPr>
        <p:txBody>
          <a:bodyPr/>
          <a:lstStyle/>
          <a:p>
            <a:pPr>
              <a:buNone/>
            </a:pPr>
            <a:r>
              <a:rPr lang="en-US" dirty="0" smtClean="0">
                <a:latin typeface="Maiandra GD" pitchFamily="34" charset="0"/>
              </a:rPr>
              <a:t>The easiest (and most efficient) way to come up with ideas is to use a brainstorm organizer.  I like to call mine cluster maps.</a:t>
            </a:r>
          </a:p>
          <a:p>
            <a:pPr>
              <a:buNone/>
            </a:pPr>
            <a:endParaRPr lang="en-US" dirty="0" smtClean="0">
              <a:latin typeface="Comic Sans MS" pitchFamily="66" charset="0"/>
            </a:endParaRPr>
          </a:p>
          <a:p>
            <a:pPr>
              <a:buNone/>
            </a:pPr>
            <a:endParaRPr lang="en-US" dirty="0">
              <a:latin typeface="Comic Sans MS" pitchFamily="66" charset="0"/>
            </a:endParaRPr>
          </a:p>
          <a:p>
            <a:pPr>
              <a:buNone/>
            </a:pPr>
            <a:endParaRPr lang="en-US" sz="1800" dirty="0" smtClean="0">
              <a:latin typeface="Comic Sans MS" pitchFamily="66" charset="0"/>
            </a:endParaRPr>
          </a:p>
          <a:p>
            <a:pPr>
              <a:buNone/>
            </a:pPr>
            <a:r>
              <a:rPr lang="en-US" sz="1800" dirty="0" smtClean="0">
                <a:latin typeface="Comic Sans MS" pitchFamily="66" charset="0"/>
              </a:rPr>
              <a:t>	</a:t>
            </a:r>
            <a:r>
              <a:rPr lang="en-US" sz="1800" dirty="0" smtClean="0">
                <a:latin typeface="Maiandra GD" pitchFamily="34" charset="0"/>
              </a:rPr>
              <a:t>Details</a:t>
            </a:r>
            <a:r>
              <a:rPr lang="en-US" sz="1800" dirty="0" smtClean="0">
                <a:latin typeface="Comic Sans MS" pitchFamily="66" charset="0"/>
              </a:rPr>
              <a:t>							     							</a:t>
            </a:r>
            <a:r>
              <a:rPr lang="en-US" sz="1800" dirty="0" err="1" smtClean="0">
                <a:latin typeface="Maiandra GD" pitchFamily="34" charset="0"/>
              </a:rPr>
              <a:t>Details</a:t>
            </a:r>
            <a:endParaRPr lang="en-US" sz="1800" dirty="0" smtClean="0">
              <a:latin typeface="Maiandra GD" pitchFamily="34" charset="0"/>
            </a:endParaRPr>
          </a:p>
          <a:p>
            <a:pPr>
              <a:buNone/>
            </a:pPr>
            <a:r>
              <a:rPr lang="en-US" sz="1800" dirty="0">
                <a:latin typeface="Comic Sans MS" pitchFamily="66" charset="0"/>
              </a:rPr>
              <a:t>	</a:t>
            </a:r>
            <a:r>
              <a:rPr lang="en-US" sz="1800" dirty="0" smtClean="0">
                <a:latin typeface="Comic Sans MS" pitchFamily="66" charset="0"/>
              </a:rPr>
              <a:t>		</a:t>
            </a:r>
            <a:r>
              <a:rPr lang="en-US" sz="1800" dirty="0" smtClean="0">
                <a:latin typeface="Maiandra GD" pitchFamily="34" charset="0"/>
              </a:rPr>
              <a:t>Details</a:t>
            </a:r>
            <a:r>
              <a:rPr lang="en-US" sz="1800" dirty="0" smtClean="0">
                <a:latin typeface="Comic Sans MS" pitchFamily="66" charset="0"/>
              </a:rPr>
              <a:t>				</a:t>
            </a:r>
            <a:r>
              <a:rPr lang="en-US" sz="1800" dirty="0" err="1" smtClean="0">
                <a:latin typeface="Maiandra GD" pitchFamily="34" charset="0"/>
              </a:rPr>
              <a:t>Details</a:t>
            </a:r>
            <a:r>
              <a:rPr lang="en-US" sz="1800" dirty="0" smtClean="0">
                <a:latin typeface="Maiandra GD" pitchFamily="34" charset="0"/>
              </a:rPr>
              <a:t>	</a:t>
            </a:r>
          </a:p>
          <a:p>
            <a:pPr>
              <a:buNone/>
            </a:pPr>
            <a:r>
              <a:rPr lang="en-US" sz="1800" dirty="0">
                <a:latin typeface="Comic Sans MS" pitchFamily="66" charset="0"/>
              </a:rPr>
              <a:t>	</a:t>
            </a:r>
            <a:r>
              <a:rPr lang="en-US" sz="1800" dirty="0" smtClean="0">
                <a:latin typeface="Comic Sans MS" pitchFamily="66" charset="0"/>
              </a:rPr>
              <a:t>				</a:t>
            </a:r>
            <a:r>
              <a:rPr lang="en-US" sz="1800" dirty="0" smtClean="0">
                <a:latin typeface="Maiandra GD" pitchFamily="34" charset="0"/>
              </a:rPr>
              <a:t>Details</a:t>
            </a:r>
            <a:r>
              <a:rPr lang="en-US" sz="1800" dirty="0" smtClean="0">
                <a:latin typeface="Comic Sans MS" pitchFamily="66" charset="0"/>
              </a:rPr>
              <a:t>	</a:t>
            </a:r>
          </a:p>
        </p:txBody>
      </p:sp>
      <p:sp>
        <p:nvSpPr>
          <p:cNvPr id="6" name="Oval 5"/>
          <p:cNvSpPr/>
          <p:nvPr/>
        </p:nvSpPr>
        <p:spPr>
          <a:xfrm>
            <a:off x="3429000" y="35052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33800" y="4038600"/>
            <a:ext cx="1447800" cy="369332"/>
          </a:xfrm>
          <a:prstGeom prst="rect">
            <a:avLst/>
          </a:prstGeom>
          <a:noFill/>
        </p:spPr>
        <p:txBody>
          <a:bodyPr wrap="square" rtlCol="0">
            <a:spAutoFit/>
          </a:bodyPr>
          <a:lstStyle/>
          <a:p>
            <a:pPr algn="ctr"/>
            <a:r>
              <a:rPr lang="en-US" dirty="0" smtClean="0">
                <a:latin typeface="Maiandra GD" pitchFamily="34" charset="0"/>
              </a:rPr>
              <a:t>Topic</a:t>
            </a:r>
            <a:endParaRPr lang="en-US" dirty="0">
              <a:latin typeface="Maiandra GD" pitchFamily="34" charset="0"/>
            </a:endParaRPr>
          </a:p>
        </p:txBody>
      </p:sp>
      <p:cxnSp>
        <p:nvCxnSpPr>
          <p:cNvPr id="9" name="Straight Connector 8"/>
          <p:cNvCxnSpPr>
            <a:stCxn id="6" idx="2"/>
          </p:cNvCxnSpPr>
          <p:nvPr/>
        </p:nvCxnSpPr>
        <p:spPr>
          <a:xfrm rot="10800000" flipV="1">
            <a:off x="1752600" y="4229100"/>
            <a:ext cx="1676400"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2895600" y="4800600"/>
            <a:ext cx="685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4"/>
          </p:cNvCxnSpPr>
          <p:nvPr/>
        </p:nvCxnSpPr>
        <p:spPr>
          <a:xfrm rot="16200000" flipH="1">
            <a:off x="4133850" y="5200650"/>
            <a:ext cx="5334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57800" y="4572000"/>
            <a:ext cx="1143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0" y="4191000"/>
            <a:ext cx="1905000" cy="762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Maiandra GD" pitchFamily="34" charset="0"/>
              </a:rPr>
              <a:t>Generating Ideas</a:t>
            </a:r>
            <a:endParaRPr lang="en-US" dirty="0">
              <a:latin typeface="Maiandra GD" pitchFamily="34" charset="0"/>
            </a:endParaRPr>
          </a:p>
        </p:txBody>
      </p:sp>
      <p:sp>
        <p:nvSpPr>
          <p:cNvPr id="7171" name="Rectangle 3"/>
          <p:cNvSpPr>
            <a:spLocks noGrp="1" noChangeArrowheads="1"/>
          </p:cNvSpPr>
          <p:nvPr>
            <p:ph type="body" idx="1"/>
          </p:nvPr>
        </p:nvSpPr>
        <p:spPr>
          <a:xfrm>
            <a:off x="457200" y="1600200"/>
            <a:ext cx="8229600" cy="5029200"/>
          </a:xfrm>
        </p:spPr>
        <p:txBody>
          <a:bodyPr/>
          <a:lstStyle/>
          <a:p>
            <a:pPr>
              <a:buNone/>
            </a:pPr>
            <a:r>
              <a:rPr lang="en-US" dirty="0" smtClean="0">
                <a:latin typeface="Maiandra GD" pitchFamily="34" charset="0"/>
              </a:rPr>
              <a:t>After you’ve come up with your details, you can add details to those details or take away unnecessary information.</a:t>
            </a:r>
          </a:p>
          <a:p>
            <a:pPr>
              <a:buNone/>
            </a:pPr>
            <a:endParaRPr lang="en-US" dirty="0" smtClean="0">
              <a:latin typeface="Comic Sans MS" pitchFamily="66" charset="0"/>
            </a:endParaRPr>
          </a:p>
          <a:p>
            <a:pPr>
              <a:buNone/>
            </a:pPr>
            <a:endParaRPr lang="en-US" dirty="0">
              <a:latin typeface="Comic Sans MS" pitchFamily="66" charset="0"/>
            </a:endParaRPr>
          </a:p>
          <a:p>
            <a:pPr>
              <a:buNone/>
            </a:pPr>
            <a:r>
              <a:rPr lang="en-US" sz="1800" dirty="0" smtClean="0">
                <a:latin typeface="Maiandra GD" pitchFamily="34" charset="0"/>
              </a:rPr>
              <a:t>Cold-blooded						 Live in swamps</a:t>
            </a:r>
          </a:p>
          <a:p>
            <a:pPr>
              <a:buNone/>
            </a:pPr>
            <a:r>
              <a:rPr lang="en-US" sz="1800" dirty="0">
                <a:latin typeface="Maiandra GD" pitchFamily="34" charset="0"/>
              </a:rPr>
              <a:t>	</a:t>
            </a:r>
            <a:r>
              <a:rPr lang="en-US" sz="1800" dirty="0" smtClean="0">
                <a:latin typeface="Maiandra GD" pitchFamily="34" charset="0"/>
              </a:rPr>
              <a:t>		Amphibian			   Eat flies	</a:t>
            </a:r>
          </a:p>
          <a:p>
            <a:pPr>
              <a:buNone/>
            </a:pPr>
            <a:r>
              <a:rPr lang="en-US" sz="1800" dirty="0">
                <a:latin typeface="Maiandra GD" pitchFamily="34" charset="0"/>
              </a:rPr>
              <a:t>	</a:t>
            </a:r>
            <a:r>
              <a:rPr lang="en-US" sz="1800" dirty="0" smtClean="0">
                <a:latin typeface="Maiandra GD" pitchFamily="34" charset="0"/>
              </a:rPr>
              <a:t>				Moist skin	</a:t>
            </a:r>
          </a:p>
        </p:txBody>
      </p:sp>
      <p:sp>
        <p:nvSpPr>
          <p:cNvPr id="6" name="Oval 5"/>
          <p:cNvSpPr/>
          <p:nvPr/>
        </p:nvSpPr>
        <p:spPr>
          <a:xfrm>
            <a:off x="3581400" y="31242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0" y="3429000"/>
            <a:ext cx="1447800" cy="369332"/>
          </a:xfrm>
          <a:prstGeom prst="rect">
            <a:avLst/>
          </a:prstGeom>
          <a:noFill/>
        </p:spPr>
        <p:txBody>
          <a:bodyPr wrap="square" rtlCol="0">
            <a:spAutoFit/>
          </a:bodyPr>
          <a:lstStyle/>
          <a:p>
            <a:pPr algn="ctr"/>
            <a:r>
              <a:rPr lang="en-US" dirty="0" smtClean="0">
                <a:latin typeface="Maiandra GD" pitchFamily="34" charset="0"/>
              </a:rPr>
              <a:t>Frogs</a:t>
            </a:r>
            <a:endParaRPr lang="en-US" dirty="0">
              <a:latin typeface="Maiandra GD" pitchFamily="34" charset="0"/>
            </a:endParaRPr>
          </a:p>
        </p:txBody>
      </p:sp>
      <p:cxnSp>
        <p:nvCxnSpPr>
          <p:cNvPr id="9" name="Straight Connector 8"/>
          <p:cNvCxnSpPr/>
          <p:nvPr/>
        </p:nvCxnSpPr>
        <p:spPr>
          <a:xfrm rot="10800000" flipV="1">
            <a:off x="1371600" y="3657600"/>
            <a:ext cx="2286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3048000" y="42672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286250" y="4705350"/>
            <a:ext cx="3048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0" y="4191000"/>
            <a:ext cx="1066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0" y="3657600"/>
            <a:ext cx="2286000" cy="60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latin typeface="Maiandra GD" pitchFamily="34" charset="0"/>
              </a:rPr>
              <a:t>Generating Ideas</a:t>
            </a:r>
            <a:endParaRPr lang="en-US" dirty="0">
              <a:latin typeface="Maiandra GD" pitchFamily="34" charset="0"/>
            </a:endParaRPr>
          </a:p>
        </p:txBody>
      </p:sp>
      <p:sp>
        <p:nvSpPr>
          <p:cNvPr id="9219" name="Rectangle 3"/>
          <p:cNvSpPr>
            <a:spLocks noGrp="1" noChangeArrowheads="1"/>
          </p:cNvSpPr>
          <p:nvPr>
            <p:ph type="body" idx="1"/>
          </p:nvPr>
        </p:nvSpPr>
        <p:spPr/>
        <p:txBody>
          <a:bodyPr/>
          <a:lstStyle/>
          <a:p>
            <a:pPr>
              <a:buNone/>
            </a:pPr>
            <a:r>
              <a:rPr lang="en-US" dirty="0" smtClean="0">
                <a:latin typeface="Maiandra GD" pitchFamily="34" charset="0"/>
              </a:rPr>
              <a:t>You’ve got a ton of ideas in your head. Sometimes we think we don’t know what to write about, but really we’re just having a hard time holding down one idea.  So, the organizer will help you.  Let’s try with this topic.  Make a brainstorm organizer for this idea (add as many details as possible….right now just list, we’ll put them into detailed sentences later):</a:t>
            </a:r>
            <a:endParaRPr lang="en-US" dirty="0">
              <a:latin typeface="Maiandra G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itchFamily="34" charset="0"/>
              </a:rPr>
              <a:t>Topic:</a:t>
            </a:r>
            <a:endParaRPr lang="en-US" dirty="0">
              <a:latin typeface="Maiandra GD" pitchFamily="34" charset="0"/>
            </a:endParaRPr>
          </a:p>
        </p:txBody>
      </p:sp>
      <p:sp>
        <p:nvSpPr>
          <p:cNvPr id="3" name="Content Placeholder 2"/>
          <p:cNvSpPr>
            <a:spLocks noGrp="1"/>
          </p:cNvSpPr>
          <p:nvPr>
            <p:ph idx="1"/>
          </p:nvPr>
        </p:nvSpPr>
        <p:spPr/>
        <p:txBody>
          <a:bodyPr/>
          <a:lstStyle/>
          <a:p>
            <a:pPr algn="ctr">
              <a:buNone/>
            </a:pPr>
            <a:r>
              <a:rPr lang="en-US" dirty="0" smtClean="0">
                <a:latin typeface="Maiandra GD" pitchFamily="34" charset="0"/>
              </a:rPr>
              <a:t>SHOE</a:t>
            </a:r>
            <a:endParaRPr lang="en-US" dirty="0">
              <a:latin typeface="Maiandra GD" pitchFamily="34" charset="0"/>
            </a:endParaRPr>
          </a:p>
        </p:txBody>
      </p:sp>
      <p:pic>
        <p:nvPicPr>
          <p:cNvPr id="10242" name="Picture 2" descr="C:\Documents and Settings\cassidco\Local Settings\Temporary Internet Files\Content.IE5\OVY93N2K\MCj04400440000[1].wmf"/>
          <p:cNvPicPr>
            <a:picLocks noChangeAspect="1" noChangeArrowheads="1"/>
          </p:cNvPicPr>
          <p:nvPr/>
        </p:nvPicPr>
        <p:blipFill>
          <a:blip r:embed="rId2"/>
          <a:srcRect/>
          <a:stretch>
            <a:fillRect/>
          </a:stretch>
        </p:blipFill>
        <p:spPr bwMode="auto">
          <a:xfrm>
            <a:off x="3687762" y="2668587"/>
            <a:ext cx="3188055" cy="2741613"/>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Flow</Template>
  <TotalTime>277</TotalTime>
  <Words>1304</Words>
  <Application>Microsoft Office PowerPoint</Application>
  <PresentationFormat>On-screen Show (4:3)</PresentationFormat>
  <Paragraphs>127</Paragraphs>
  <Slides>23</Slides>
  <Notes>0</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What are Ideas?</vt:lpstr>
      <vt:lpstr>Ideas!</vt:lpstr>
      <vt:lpstr>Ideas!</vt:lpstr>
      <vt:lpstr> </vt:lpstr>
      <vt:lpstr>Slide 5</vt:lpstr>
      <vt:lpstr>Generating Ideas</vt:lpstr>
      <vt:lpstr>Generating Ideas</vt:lpstr>
      <vt:lpstr>Generating Ideas</vt:lpstr>
      <vt:lpstr>Topic:</vt:lpstr>
      <vt:lpstr>Topic:</vt:lpstr>
      <vt:lpstr>Topic:</vt:lpstr>
      <vt:lpstr>Topic:</vt:lpstr>
      <vt:lpstr>Great job!</vt:lpstr>
      <vt:lpstr>Example: </vt:lpstr>
      <vt:lpstr>Ideas</vt:lpstr>
      <vt:lpstr>Ideas</vt:lpstr>
      <vt:lpstr>Ideas</vt:lpstr>
      <vt:lpstr>Ideas</vt:lpstr>
      <vt:lpstr>Ideas</vt:lpstr>
      <vt:lpstr>Example:</vt:lpstr>
      <vt:lpstr>Ideas! Can you create an interesting piece of writing for this title? </vt:lpstr>
      <vt:lpstr>Other Ideas…</vt:lpstr>
      <vt:lpstr>Here’s A Student Example:</vt:lpstr>
    </vt:vector>
  </TitlesOfParts>
  <Company>CCPS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Ideas?</dc:title>
  <dc:creator>CCPS</dc:creator>
  <cp:lastModifiedBy>Owner</cp:lastModifiedBy>
  <cp:revision>14</cp:revision>
  <dcterms:created xsi:type="dcterms:W3CDTF">2007-08-16T15:41:19Z</dcterms:created>
  <dcterms:modified xsi:type="dcterms:W3CDTF">2009-08-03T14:48:40Z</dcterms:modified>
</cp:coreProperties>
</file>