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307286-6DF2-4925-8FA5-F1F7C1FC8964}" type="datetimeFigureOut">
              <a:rPr lang="en-US" smtClean="0"/>
              <a:pPr/>
              <a:t>9/4/2009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B31E0A-347C-4E45-AC14-F547722763A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3C444EDB-4430-4189-A695-5DF169843E4B}" type="datetimeFigureOut">
              <a:rPr lang="en-US" smtClean="0"/>
              <a:pPr/>
              <a:t>9/4/2009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44EDB-4430-4189-A695-5DF169843E4B}" type="datetimeFigureOut">
              <a:rPr lang="en-US" smtClean="0"/>
              <a:pPr/>
              <a:t>9/4/2009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44EDB-4430-4189-A695-5DF169843E4B}" type="datetimeFigureOut">
              <a:rPr lang="en-US" smtClean="0"/>
              <a:pPr/>
              <a:t>9/4/2009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444EDB-4430-4189-A695-5DF169843E4B}" type="datetimeFigureOut">
              <a:rPr lang="en-US" smtClean="0"/>
              <a:pPr/>
              <a:t>9/4/2009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3C444EDB-4430-4189-A695-5DF169843E4B}" type="datetimeFigureOut">
              <a:rPr lang="en-US" smtClean="0"/>
              <a:pPr/>
              <a:t>9/4/2009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444EDB-4430-4189-A695-5DF169843E4B}" type="datetimeFigureOut">
              <a:rPr lang="en-US" smtClean="0"/>
              <a:pPr/>
              <a:t>9/4/2009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444EDB-4430-4189-A695-5DF169843E4B}" type="datetimeFigureOut">
              <a:rPr lang="en-US" smtClean="0"/>
              <a:pPr/>
              <a:t>9/4/2009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444EDB-4430-4189-A695-5DF169843E4B}" type="datetimeFigureOut">
              <a:rPr lang="en-US" smtClean="0"/>
              <a:pPr/>
              <a:t>9/4/2009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44EDB-4430-4189-A695-5DF169843E4B}" type="datetimeFigureOut">
              <a:rPr lang="en-US" smtClean="0"/>
              <a:pPr/>
              <a:t>9/4/2009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444EDB-4430-4189-A695-5DF169843E4B}" type="datetimeFigureOut">
              <a:rPr lang="en-US" smtClean="0"/>
              <a:pPr/>
              <a:t>9/4/2009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015C5-28B4-4487-BBA0-278D5A876A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3C444EDB-4430-4189-A695-5DF169843E4B}" type="datetimeFigureOut">
              <a:rPr lang="en-US" smtClean="0"/>
              <a:pPr/>
              <a:t>9/4/2009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ADD015C5-28B4-4487-BBA0-278D5A876A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3C444EDB-4430-4189-A695-5DF169843E4B}" type="datetimeFigureOut">
              <a:rPr lang="en-US" smtClean="0"/>
              <a:pPr/>
              <a:t>9/4/2009</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ADD015C5-28B4-4487-BBA0-278D5A876A8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dirty="0" smtClean="0">
                <a:latin typeface="AbcBulletin"/>
              </a:rPr>
              <a:t>SIMPLE SENTENCES</a:t>
            </a:r>
            <a:endParaRPr lang="en-US" sz="8000" dirty="0">
              <a:latin typeface="AbcBulleti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000" dirty="0" smtClean="0">
                <a:latin typeface="AbcBulletin"/>
              </a:rPr>
              <a:t>The Water Cycle</a:t>
            </a:r>
            <a:endParaRPr lang="en-US" sz="7000" dirty="0">
              <a:latin typeface="AbcBulletin"/>
            </a:endParaRPr>
          </a:p>
        </p:txBody>
      </p:sp>
      <p:sp>
        <p:nvSpPr>
          <p:cNvPr id="3" name="Content Placeholder 2"/>
          <p:cNvSpPr>
            <a:spLocks noGrp="1"/>
          </p:cNvSpPr>
          <p:nvPr>
            <p:ph sz="half" idx="1"/>
          </p:nvPr>
        </p:nvSpPr>
        <p:spPr/>
        <p:txBody>
          <a:bodyPr>
            <a:normAutofit fontScale="77500" lnSpcReduction="20000"/>
          </a:bodyPr>
          <a:lstStyle/>
          <a:p>
            <a:pPr>
              <a:buNone/>
            </a:pPr>
            <a:r>
              <a:rPr lang="en-US" dirty="0" smtClean="0">
                <a:latin typeface="Maiandra GD" pitchFamily="34" charset="0"/>
              </a:rPr>
              <a:t>Sun shines.</a:t>
            </a:r>
          </a:p>
          <a:p>
            <a:pPr>
              <a:buNone/>
            </a:pPr>
            <a:r>
              <a:rPr lang="en-US" dirty="0" smtClean="0">
                <a:latin typeface="Maiandra GD" pitchFamily="34" charset="0"/>
              </a:rPr>
              <a:t>Water heats.</a:t>
            </a:r>
          </a:p>
          <a:p>
            <a:pPr>
              <a:buNone/>
            </a:pPr>
            <a:r>
              <a:rPr lang="en-US" dirty="0" smtClean="0">
                <a:latin typeface="Maiandra GD" pitchFamily="34" charset="0"/>
              </a:rPr>
              <a:t>Vapors rise.</a:t>
            </a:r>
          </a:p>
          <a:p>
            <a:pPr>
              <a:buNone/>
            </a:pPr>
            <a:r>
              <a:rPr lang="en-US" dirty="0" smtClean="0">
                <a:latin typeface="Maiandra GD" pitchFamily="34" charset="0"/>
              </a:rPr>
              <a:t>Clouds build.</a:t>
            </a:r>
          </a:p>
          <a:p>
            <a:pPr>
              <a:buNone/>
            </a:pPr>
            <a:r>
              <a:rPr lang="en-US" dirty="0" smtClean="0">
                <a:latin typeface="Maiandra GD" pitchFamily="34" charset="0"/>
              </a:rPr>
              <a:t>Rain falls.</a:t>
            </a:r>
          </a:p>
          <a:p>
            <a:pPr>
              <a:buNone/>
            </a:pPr>
            <a:r>
              <a:rPr lang="en-US" dirty="0" smtClean="0">
                <a:latin typeface="Maiandra GD" pitchFamily="34" charset="0"/>
              </a:rPr>
              <a:t>Lakes swell.</a:t>
            </a:r>
          </a:p>
          <a:p>
            <a:pPr>
              <a:buNone/>
            </a:pPr>
            <a:r>
              <a:rPr lang="en-US" dirty="0" smtClean="0">
                <a:latin typeface="Maiandra GD" pitchFamily="34" charset="0"/>
              </a:rPr>
              <a:t>Oceans fill.</a:t>
            </a:r>
          </a:p>
          <a:p>
            <a:pPr>
              <a:buNone/>
            </a:pPr>
            <a:r>
              <a:rPr lang="en-US" dirty="0" smtClean="0">
                <a:latin typeface="Maiandra GD" pitchFamily="34" charset="0"/>
              </a:rPr>
              <a:t>Sun shines.</a:t>
            </a:r>
          </a:p>
          <a:p>
            <a:pPr>
              <a:buNone/>
            </a:pPr>
            <a:r>
              <a:rPr lang="en-US" dirty="0" smtClean="0">
                <a:latin typeface="Maiandra GD" pitchFamily="34" charset="0"/>
              </a:rPr>
              <a:t>And the cycle goes on and on.</a:t>
            </a:r>
            <a:endParaRPr lang="en-US" dirty="0">
              <a:latin typeface="Maiandra GD" pitchFamily="34" charset="0"/>
            </a:endParaRPr>
          </a:p>
        </p:txBody>
      </p:sp>
      <p:sp>
        <p:nvSpPr>
          <p:cNvPr id="4" name="Content Placeholder 3"/>
          <p:cNvSpPr>
            <a:spLocks noGrp="1"/>
          </p:cNvSpPr>
          <p:nvPr>
            <p:ph sz="half" idx="2"/>
          </p:nvPr>
        </p:nvSpPr>
        <p:spPr/>
        <p:txBody>
          <a:bodyPr>
            <a:normAutofit fontScale="77500" lnSpcReduction="20000"/>
          </a:bodyPr>
          <a:lstStyle/>
          <a:p>
            <a:pPr>
              <a:buNone/>
            </a:pPr>
            <a:r>
              <a:rPr lang="en-US" dirty="0" smtClean="0">
                <a:latin typeface="Maiandra GD" pitchFamily="34" charset="0"/>
              </a:rPr>
              <a:t>The cycle all starts with the sun heating up water on the earth’s surface. When the water gets hot enough it turns from a liquid to a gas and rises adding to the clouds in the sky. When the clouds get too heavy, so to speak, the vapor turns back to a liquid and falls back to Earth adding water back to our lakes and oceans. And the sun starts the cycle all over again.</a:t>
            </a:r>
            <a:endParaRPr lang="en-US" dirty="0">
              <a:latin typeface="Maiandra GD"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000" dirty="0" smtClean="0">
                <a:latin typeface="AbcBulletin"/>
              </a:rPr>
              <a:t>Sports</a:t>
            </a:r>
            <a:endParaRPr lang="en-US" sz="7000" dirty="0">
              <a:latin typeface="AbcBulletin"/>
            </a:endParaRPr>
          </a:p>
        </p:txBody>
      </p:sp>
      <p:sp>
        <p:nvSpPr>
          <p:cNvPr id="3" name="Content Placeholder 2"/>
          <p:cNvSpPr>
            <a:spLocks noGrp="1"/>
          </p:cNvSpPr>
          <p:nvPr>
            <p:ph sz="half" idx="1"/>
          </p:nvPr>
        </p:nvSpPr>
        <p:spPr/>
        <p:txBody>
          <a:bodyPr/>
          <a:lstStyle/>
          <a:p>
            <a:pPr>
              <a:buNone/>
            </a:pPr>
            <a:r>
              <a:rPr lang="en-US" dirty="0" smtClean="0">
                <a:latin typeface="Maiandra GD" pitchFamily="34" charset="0"/>
              </a:rPr>
              <a:t>A player passes.</a:t>
            </a:r>
          </a:p>
          <a:p>
            <a:pPr>
              <a:buNone/>
            </a:pPr>
            <a:r>
              <a:rPr lang="en-US" dirty="0" smtClean="0">
                <a:latin typeface="Maiandra GD" pitchFamily="34" charset="0"/>
              </a:rPr>
              <a:t>Ball flies.</a:t>
            </a:r>
          </a:p>
          <a:p>
            <a:pPr>
              <a:buNone/>
            </a:pPr>
            <a:r>
              <a:rPr lang="en-US" dirty="0" smtClean="0">
                <a:latin typeface="Maiandra GD" pitchFamily="34" charset="0"/>
              </a:rPr>
              <a:t>Girls holler.</a:t>
            </a:r>
          </a:p>
          <a:p>
            <a:pPr>
              <a:buNone/>
            </a:pPr>
            <a:r>
              <a:rPr lang="en-US" dirty="0" smtClean="0">
                <a:latin typeface="Maiandra GD" pitchFamily="34" charset="0"/>
              </a:rPr>
              <a:t>Cameras click.</a:t>
            </a:r>
          </a:p>
          <a:p>
            <a:pPr>
              <a:buNone/>
            </a:pPr>
            <a:r>
              <a:rPr lang="en-US" dirty="0" smtClean="0">
                <a:latin typeface="Maiandra GD" pitchFamily="34" charset="0"/>
              </a:rPr>
              <a:t>An agent approaches.</a:t>
            </a:r>
            <a:endParaRPr lang="en-US" dirty="0">
              <a:latin typeface="Maiandra GD" pitchFamily="34" charset="0"/>
            </a:endParaRPr>
          </a:p>
        </p:txBody>
      </p:sp>
      <p:sp>
        <p:nvSpPr>
          <p:cNvPr id="4" name="Content Placeholder 3"/>
          <p:cNvSpPr>
            <a:spLocks noGrp="1"/>
          </p:cNvSpPr>
          <p:nvPr>
            <p:ph sz="half" idx="2"/>
          </p:nvPr>
        </p:nvSpPr>
        <p:spPr/>
        <p:txBody>
          <a:bodyPr/>
          <a:lstStyle/>
          <a:p>
            <a:r>
              <a:rPr lang="en-US" dirty="0" smtClean="0">
                <a:latin typeface="Maiandra GD" pitchFamily="34" charset="0"/>
              </a:rPr>
              <a:t>This can be done with any subject you can come up with enough significant terms for.</a:t>
            </a:r>
            <a:endParaRPr lang="en-US" dirty="0">
              <a:latin typeface="Maiandra GD"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524000"/>
          </a:xfrm>
        </p:spPr>
        <p:txBody>
          <a:bodyPr>
            <a:normAutofit fontScale="90000"/>
          </a:bodyPr>
          <a:lstStyle/>
          <a:p>
            <a:pPr algn="ctr"/>
            <a:r>
              <a:rPr lang="en-US" sz="7000" dirty="0" smtClean="0">
                <a:latin typeface="AbcBulletin"/>
              </a:rPr>
              <a:t>Invitation to Revise</a:t>
            </a:r>
            <a:endParaRPr lang="en-US" sz="7000" dirty="0">
              <a:latin typeface="AbcBulletin"/>
            </a:endParaRPr>
          </a:p>
        </p:txBody>
      </p:sp>
      <p:sp>
        <p:nvSpPr>
          <p:cNvPr id="3" name="Content Placeholder 2"/>
          <p:cNvSpPr>
            <a:spLocks noGrp="1"/>
          </p:cNvSpPr>
          <p:nvPr>
            <p:ph idx="1"/>
          </p:nvPr>
        </p:nvSpPr>
        <p:spPr/>
        <p:txBody>
          <a:bodyPr/>
          <a:lstStyle/>
          <a:p>
            <a:r>
              <a:rPr lang="en-US" dirty="0" smtClean="0">
                <a:latin typeface="Maiandra GD" pitchFamily="34" charset="0"/>
              </a:rPr>
              <a:t>Pass out hand out of excerpt from Fourth Grade Rats, by Jerry </a:t>
            </a:r>
            <a:r>
              <a:rPr lang="en-US" dirty="0" err="1" smtClean="0">
                <a:latin typeface="Maiandra GD" pitchFamily="34" charset="0"/>
              </a:rPr>
              <a:t>Spinelli</a:t>
            </a:r>
            <a:r>
              <a:rPr lang="en-US" dirty="0" smtClean="0">
                <a:latin typeface="Maiandra GD" pitchFamily="34" charset="0"/>
              </a:rPr>
              <a:t> (1991)</a:t>
            </a:r>
          </a:p>
          <a:p>
            <a:endParaRPr lang="en-US" dirty="0" smtClean="0">
              <a:latin typeface="Maiandra GD" pitchFamily="34" charset="0"/>
            </a:endParaRPr>
          </a:p>
          <a:p>
            <a:r>
              <a:rPr lang="en-US" dirty="0" smtClean="0">
                <a:latin typeface="Maiandra GD" pitchFamily="34" charset="0"/>
              </a:rPr>
              <a:t>This excerpt is about a kid who is too neat and perfect. He is transforming into a fourth-grade rat by messing up his room.</a:t>
            </a:r>
            <a:endParaRPr lang="en-US" dirty="0">
              <a:latin typeface="Maiandra GD"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a:buNone/>
            </a:pPr>
            <a:r>
              <a:rPr lang="en-US" sz="2200" i="1" dirty="0" smtClean="0">
                <a:latin typeface="Maiandra GD" pitchFamily="34" charset="0"/>
              </a:rPr>
              <a:t>He</a:t>
            </a:r>
            <a:r>
              <a:rPr lang="en-US" sz="2200" dirty="0" smtClean="0">
                <a:latin typeface="Maiandra GD" pitchFamily="34" charset="0"/>
              </a:rPr>
              <a:t> started with his bookshelf. He pulled out four or five volumes from his encyclopedia and threw them on the floor. Then he tossed out a couple of comic books and a National Geographic.</a:t>
            </a:r>
          </a:p>
          <a:p>
            <a:pPr>
              <a:buNone/>
            </a:pPr>
            <a:r>
              <a:rPr lang="en-US" sz="2200" dirty="0" smtClean="0">
                <a:latin typeface="Maiandra GD" pitchFamily="34" charset="0"/>
              </a:rPr>
              <a:t>		</a:t>
            </a:r>
            <a:r>
              <a:rPr lang="en-US" sz="2200" i="1" dirty="0" smtClean="0">
                <a:latin typeface="Maiandra GD" pitchFamily="34" charset="0"/>
              </a:rPr>
              <a:t>He opened every drawer in his dresser. He flipped out stuff from each one – socks, underwear, shirts. They landed all over.  He kicked the wastebasket over. He dragged his dirty clothes hamper from the closet and dumped it on the floor. He charged into his desk. Pencils and papers and rubber bands went flying. And the only think he didn’t do was spit.</a:t>
            </a:r>
          </a:p>
          <a:p>
            <a:pPr>
              <a:buNone/>
            </a:pPr>
            <a:r>
              <a:rPr lang="en-US" sz="2200" i="1" dirty="0" smtClean="0">
                <a:latin typeface="Maiandra GD" pitchFamily="34" charset="0"/>
              </a:rPr>
              <a:t>		By now, you could hardly see the floor. He stood in the middle, turning, nodding, smiling. “Yeah. Now it’s my room.”</a:t>
            </a:r>
          </a:p>
          <a:p>
            <a:pPr>
              <a:buNone/>
            </a:pPr>
            <a:r>
              <a:rPr lang="en-US" sz="2200" i="1" dirty="0" smtClean="0">
                <a:latin typeface="Maiandra GD" pitchFamily="34" charset="0"/>
              </a:rPr>
              <a:t>		And he wasn’t done. We ordered a pizza, and when he got down to the crust of each slice, he tossed it over his shoulder. One landed in his underwear drawer. The pizza box he flipped like a Frisbee against the wall.</a:t>
            </a:r>
          </a:p>
          <a:p>
            <a:pPr>
              <a:buNone/>
            </a:pPr>
            <a:r>
              <a:rPr lang="en-US" sz="2200" dirty="0" smtClean="0">
                <a:latin typeface="Maiandra GD" pitchFamily="34" charset="0"/>
              </a:rPr>
              <a:t>--Jerry </a:t>
            </a:r>
            <a:r>
              <a:rPr lang="en-US" sz="2200" dirty="0" err="1" smtClean="0">
                <a:latin typeface="Maiandra GD" pitchFamily="34" charset="0"/>
              </a:rPr>
              <a:t>Spinelli</a:t>
            </a:r>
            <a:r>
              <a:rPr lang="en-US" sz="2200" dirty="0" smtClean="0">
                <a:latin typeface="Maiandra GD" pitchFamily="34" charset="0"/>
              </a:rPr>
              <a:t>, </a:t>
            </a:r>
            <a:r>
              <a:rPr lang="en-US" sz="2200" i="1" dirty="0" smtClean="0">
                <a:latin typeface="Maiandra GD" pitchFamily="34" charset="0"/>
              </a:rPr>
              <a:t>Fourth Grade Rats </a:t>
            </a:r>
            <a:r>
              <a:rPr lang="en-US" sz="2200" dirty="0" smtClean="0">
                <a:latin typeface="Maiandra GD" pitchFamily="34" charset="0"/>
              </a:rPr>
              <a:t>(1991)</a:t>
            </a:r>
            <a:endParaRPr lang="en-US" sz="2200" dirty="0">
              <a:latin typeface="Maiandra GD"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89637"/>
          </a:xfrm>
        </p:spPr>
        <p:txBody>
          <a:bodyPr>
            <a:normAutofit fontScale="85000" lnSpcReduction="20000"/>
          </a:bodyPr>
          <a:lstStyle/>
          <a:p>
            <a:r>
              <a:rPr lang="en-US" dirty="0" smtClean="0">
                <a:latin typeface="Maiandra GD" pitchFamily="34" charset="0"/>
              </a:rPr>
              <a:t>Put copy under doc cam…</a:t>
            </a:r>
          </a:p>
          <a:p>
            <a:r>
              <a:rPr lang="en-US" dirty="0" smtClean="0">
                <a:latin typeface="Maiandra GD" pitchFamily="34" charset="0"/>
              </a:rPr>
              <a:t>I think we can learn a lot from two-word sentences.</a:t>
            </a:r>
          </a:p>
          <a:p>
            <a:r>
              <a:rPr lang="en-US" dirty="0" smtClean="0">
                <a:latin typeface="Maiandra GD" pitchFamily="34" charset="0"/>
              </a:rPr>
              <a:t>What I learned as a writer is that verbs make a sentence in more than one way. Yes, you have to have one to have a sentence, but we can make our sentences even more powerful by using active verbs.</a:t>
            </a:r>
          </a:p>
          <a:p>
            <a:r>
              <a:rPr lang="en-US" dirty="0" smtClean="0">
                <a:latin typeface="Maiandra GD" pitchFamily="34" charset="0"/>
              </a:rPr>
              <a:t>We will be highlighting all the active verbs we see.</a:t>
            </a:r>
          </a:p>
          <a:p>
            <a:r>
              <a:rPr lang="en-US" dirty="0" smtClean="0">
                <a:latin typeface="Maiandra GD" pitchFamily="34" charset="0"/>
              </a:rPr>
              <a:t>I want you finish highlighting the rest of the active verbs and any sentences you might want to revise. </a:t>
            </a:r>
          </a:p>
          <a:p>
            <a:r>
              <a:rPr lang="en-US" dirty="0" smtClean="0">
                <a:latin typeface="Maiandra GD" pitchFamily="34" charset="0"/>
              </a:rPr>
              <a:t>Let’s do the verbs in pink and the sentences in yellow.</a:t>
            </a:r>
          </a:p>
          <a:p>
            <a:r>
              <a:rPr lang="en-US" dirty="0" smtClean="0">
                <a:latin typeface="Maiandra GD" pitchFamily="34" charset="0"/>
              </a:rPr>
              <a:t>I want you to go back to a piece of writing in your writer’s notebook you want to reenter.</a:t>
            </a:r>
          </a:p>
          <a:p>
            <a:r>
              <a:rPr lang="en-US" dirty="0" smtClean="0">
                <a:latin typeface="Maiandra GD" pitchFamily="34" charset="0"/>
              </a:rPr>
              <a:t>I want you to work on the left side of the page revising your writing and incorporating strong simple sentences into it.</a:t>
            </a:r>
            <a:endParaRPr lang="en-US" dirty="0">
              <a:latin typeface="Maiandra G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fontScale="90000"/>
          </a:bodyPr>
          <a:lstStyle/>
          <a:p>
            <a:pPr algn="ctr"/>
            <a:r>
              <a:rPr lang="en-US" sz="7000" dirty="0" smtClean="0">
                <a:latin typeface="AbcBulletin"/>
              </a:rPr>
              <a:t>Invitation to Notice</a:t>
            </a:r>
            <a:endParaRPr lang="en-US" sz="7000" dirty="0">
              <a:latin typeface="AbcBulletin"/>
            </a:endParaRPr>
          </a:p>
        </p:txBody>
      </p:sp>
      <p:sp>
        <p:nvSpPr>
          <p:cNvPr id="3" name="Content Placeholder 2"/>
          <p:cNvSpPr>
            <a:spLocks noGrp="1"/>
          </p:cNvSpPr>
          <p:nvPr>
            <p:ph idx="1"/>
          </p:nvPr>
        </p:nvSpPr>
        <p:spPr>
          <a:xfrm>
            <a:off x="457200" y="2286000"/>
            <a:ext cx="8229600" cy="4191000"/>
          </a:xfrm>
        </p:spPr>
        <p:txBody>
          <a:bodyPr>
            <a:normAutofit fontScale="92500"/>
          </a:bodyPr>
          <a:lstStyle/>
          <a:p>
            <a:pPr>
              <a:buNone/>
            </a:pPr>
            <a:r>
              <a:rPr lang="en-US" sz="4800" i="1" dirty="0" smtClean="0">
                <a:latin typeface="Maiandra GD" pitchFamily="34" charset="0"/>
              </a:rPr>
              <a:t>My hair wakes up stupid.</a:t>
            </a:r>
          </a:p>
          <a:p>
            <a:pPr>
              <a:buNone/>
            </a:pPr>
            <a:r>
              <a:rPr lang="en-US" sz="3200" dirty="0" smtClean="0">
                <a:latin typeface="Maiandra GD" pitchFamily="34" charset="0"/>
              </a:rPr>
              <a:t>	--Tony Johnston, </a:t>
            </a:r>
            <a:r>
              <a:rPr lang="en-US" sz="3200" i="1" dirty="0" smtClean="0">
                <a:latin typeface="Maiandra GD" pitchFamily="34" charset="0"/>
              </a:rPr>
              <a:t>Any Small Goodness </a:t>
            </a:r>
            <a:r>
              <a:rPr lang="en-US" sz="3200" dirty="0" smtClean="0">
                <a:latin typeface="Maiandra GD" pitchFamily="34" charset="0"/>
              </a:rPr>
              <a:t>(2003)</a:t>
            </a:r>
          </a:p>
          <a:p>
            <a:endParaRPr lang="en-US" dirty="0" smtClean="0"/>
          </a:p>
          <a:p>
            <a:endParaRPr lang="en-US" dirty="0" smtClean="0"/>
          </a:p>
          <a:p>
            <a:pPr>
              <a:buNone/>
            </a:pPr>
            <a:endParaRPr lang="en-US" dirty="0" smtClean="0"/>
          </a:p>
          <a:p>
            <a:r>
              <a:rPr lang="en-US" dirty="0" smtClean="0">
                <a:latin typeface="Maiandra GD" pitchFamily="34" charset="0"/>
              </a:rPr>
              <a:t>What do you notice about this sentence?</a:t>
            </a:r>
          </a:p>
          <a:p>
            <a:r>
              <a:rPr lang="en-US" dirty="0" smtClean="0">
                <a:latin typeface="Maiandra GD" pitchFamily="34" charset="0"/>
              </a:rPr>
              <a:t>Is this a sentence?</a:t>
            </a:r>
            <a:endParaRPr lang="en-US" dirty="0">
              <a:latin typeface="Maiandra G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i="1" dirty="0" smtClean="0">
                <a:latin typeface="Maiandra GD" pitchFamily="34" charset="0"/>
              </a:rPr>
              <a:t>My sweat smells like peanut butter.</a:t>
            </a:r>
          </a:p>
          <a:p>
            <a:pPr>
              <a:buNone/>
            </a:pPr>
            <a:r>
              <a:rPr lang="en-US" dirty="0" smtClean="0">
                <a:latin typeface="Maiandra GD" pitchFamily="34" charset="0"/>
              </a:rPr>
              <a:t>	--Wendy Mass, </a:t>
            </a:r>
            <a:r>
              <a:rPr lang="en-US" i="1" dirty="0" smtClean="0">
                <a:latin typeface="Maiandra GD" pitchFamily="34" charset="0"/>
              </a:rPr>
              <a:t>Jeremy Fink and the Meaning of Life</a:t>
            </a:r>
            <a:r>
              <a:rPr lang="en-US" dirty="0" smtClean="0">
                <a:latin typeface="Maiandra GD" pitchFamily="34" charset="0"/>
              </a:rPr>
              <a:t> (2006)</a:t>
            </a:r>
          </a:p>
          <a:p>
            <a:pPr>
              <a:buNone/>
            </a:pPr>
            <a:endParaRPr lang="en-US" dirty="0" smtClean="0">
              <a:latin typeface="Maiandra GD" pitchFamily="34" charset="0"/>
            </a:endParaRPr>
          </a:p>
          <a:p>
            <a:pPr>
              <a:buNone/>
            </a:pPr>
            <a:endParaRPr lang="en-US" dirty="0" smtClean="0">
              <a:latin typeface="Maiandra GD" pitchFamily="34" charset="0"/>
            </a:endParaRPr>
          </a:p>
          <a:p>
            <a:r>
              <a:rPr lang="en-US" dirty="0" smtClean="0">
                <a:latin typeface="Maiandra GD" pitchFamily="34" charset="0"/>
              </a:rPr>
              <a:t>What do you notice?</a:t>
            </a:r>
          </a:p>
          <a:p>
            <a:r>
              <a:rPr lang="en-US" dirty="0" smtClean="0">
                <a:latin typeface="Maiandra GD" pitchFamily="34" charset="0"/>
              </a:rPr>
              <a:t>Is this a sentence?</a:t>
            </a:r>
          </a:p>
          <a:p>
            <a:pPr>
              <a:buNone/>
            </a:pPr>
            <a:r>
              <a:rPr lang="en-US" sz="2100" dirty="0" smtClean="0">
                <a:latin typeface="Maiandra GD" pitchFamily="34" charset="0"/>
              </a:rPr>
              <a:t>(teacher model ~think through a sentence)</a:t>
            </a:r>
          </a:p>
          <a:p>
            <a:r>
              <a:rPr lang="en-US" sz="2100" dirty="0" smtClean="0">
                <a:latin typeface="Maiandra GD" pitchFamily="34" charset="0"/>
              </a:rPr>
              <a:t>Who or what smells like peanut butter?</a:t>
            </a:r>
          </a:p>
          <a:p>
            <a:r>
              <a:rPr lang="en-US" sz="2100" dirty="0" smtClean="0">
                <a:latin typeface="Maiandra GD" pitchFamily="34" charset="0"/>
              </a:rPr>
              <a:t>What does the subject – my sweat – do?</a:t>
            </a:r>
            <a:endParaRPr lang="en-US" sz="2100" dirty="0">
              <a:latin typeface="Maiandra GD" pitchFamily="34" charset="0"/>
            </a:endParaRPr>
          </a:p>
        </p:txBody>
      </p:sp>
      <p:sp>
        <p:nvSpPr>
          <p:cNvPr id="4" name="Title 1"/>
          <p:cNvSpPr>
            <a:spLocks noGrp="1"/>
          </p:cNvSpPr>
          <p:nvPr>
            <p:ph type="title"/>
          </p:nvPr>
        </p:nvSpPr>
        <p:spPr/>
        <p:txBody>
          <a:bodyPr>
            <a:normAutofit fontScale="90000"/>
          </a:bodyPr>
          <a:lstStyle/>
          <a:p>
            <a:pPr algn="ctr"/>
            <a:r>
              <a:rPr lang="en-US" sz="7000" dirty="0" smtClean="0">
                <a:latin typeface="AbcBulletin"/>
              </a:rPr>
              <a:t>Invitation to Notice, </a:t>
            </a:r>
            <a:r>
              <a:rPr lang="en-US" sz="7000" dirty="0" err="1" smtClean="0">
                <a:latin typeface="AbcBulletin"/>
              </a:rPr>
              <a:t>con’t</a:t>
            </a:r>
            <a:endParaRPr lang="en-US" sz="7000" dirty="0">
              <a:latin typeface="AbcBulleti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fontScale="90000"/>
          </a:bodyPr>
          <a:lstStyle/>
          <a:p>
            <a:pPr algn="ctr"/>
            <a:r>
              <a:rPr lang="en-US" sz="7000" dirty="0" smtClean="0">
                <a:latin typeface="AbcBulletin"/>
              </a:rPr>
              <a:t>Invitation to Edit</a:t>
            </a:r>
            <a:endParaRPr lang="en-US" sz="7000" dirty="0">
              <a:latin typeface="AbcBulletin"/>
            </a:endParaRPr>
          </a:p>
        </p:txBody>
      </p:sp>
      <p:sp>
        <p:nvSpPr>
          <p:cNvPr id="3" name="Content Placeholder 2"/>
          <p:cNvSpPr>
            <a:spLocks noGrp="1"/>
          </p:cNvSpPr>
          <p:nvPr>
            <p:ph idx="1"/>
          </p:nvPr>
        </p:nvSpPr>
        <p:spPr>
          <a:xfrm>
            <a:off x="457200" y="2163763"/>
            <a:ext cx="8229600" cy="5456237"/>
          </a:xfrm>
        </p:spPr>
        <p:txBody>
          <a:bodyPr>
            <a:normAutofit/>
          </a:bodyPr>
          <a:lstStyle/>
          <a:p>
            <a:r>
              <a:rPr lang="en-US" dirty="0" smtClean="0">
                <a:latin typeface="Maiandra GD" pitchFamily="34" charset="0"/>
              </a:rPr>
              <a:t>Now we are going to play a game!!!! Please, please control your excitement!!!!</a:t>
            </a:r>
          </a:p>
          <a:p>
            <a:r>
              <a:rPr lang="en-US" dirty="0" smtClean="0">
                <a:latin typeface="Maiandra GD" pitchFamily="34" charset="0"/>
              </a:rPr>
              <a:t>The game is called: </a:t>
            </a:r>
            <a:r>
              <a:rPr lang="en-US" i="1" dirty="0" smtClean="0">
                <a:latin typeface="Maiandra GD" pitchFamily="34" charset="0"/>
              </a:rPr>
              <a:t>“Is It or Isn’t It?”</a:t>
            </a:r>
            <a:r>
              <a:rPr lang="en-US" dirty="0" smtClean="0">
                <a:latin typeface="Maiandra GD" pitchFamily="34" charset="0"/>
              </a:rPr>
              <a:t> – the game where you decide what’s a sentence and what’s a poser.</a:t>
            </a:r>
          </a:p>
          <a:p>
            <a:r>
              <a:rPr lang="en-US" dirty="0" err="1" smtClean="0">
                <a:latin typeface="Maiandra GD" pitchFamily="34" charset="0"/>
              </a:rPr>
              <a:t>Whoooo</a:t>
            </a:r>
            <a:r>
              <a:rPr lang="en-US" dirty="0" smtClean="0">
                <a:latin typeface="Maiandra GD" pitchFamily="34" charset="0"/>
              </a:rPr>
              <a:t> can help me review what questions are necessary to ask to determine if we have a sentence or not?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smtClean="0">
                <a:latin typeface="Maiandra GD" pitchFamily="34" charset="0"/>
              </a:rPr>
              <a:t>Who or what did or is something? </a:t>
            </a:r>
            <a:r>
              <a:rPr lang="en-US" b="1" dirty="0" smtClean="0">
                <a:latin typeface="Maiandra GD" pitchFamily="34" charset="0"/>
              </a:rPr>
              <a:t>(subject)</a:t>
            </a:r>
          </a:p>
          <a:p>
            <a:r>
              <a:rPr lang="en-US" i="1" dirty="0" smtClean="0">
                <a:latin typeface="Maiandra GD" pitchFamily="34" charset="0"/>
              </a:rPr>
              <a:t>What did they do? or What are they? </a:t>
            </a:r>
            <a:r>
              <a:rPr lang="en-US" b="1" i="1" dirty="0" smtClean="0">
                <a:latin typeface="Maiandra GD" pitchFamily="34" charset="0"/>
              </a:rPr>
              <a:t>(verb)</a:t>
            </a:r>
            <a:endParaRPr lang="en-US" b="1" i="1" dirty="0">
              <a:latin typeface="Maiandra GD"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0"/>
            <a:ext cx="8229600" cy="4114800"/>
          </a:xfrm>
        </p:spPr>
        <p:txBody>
          <a:bodyPr>
            <a:normAutofit fontScale="77500" lnSpcReduction="20000"/>
          </a:bodyPr>
          <a:lstStyle/>
          <a:p>
            <a:pPr lvl="1"/>
            <a:r>
              <a:rPr lang="en-US" i="1" dirty="0" smtClean="0">
                <a:latin typeface="Maiandra GD" pitchFamily="34" charset="0"/>
              </a:rPr>
              <a:t>He paced. </a:t>
            </a:r>
            <a:r>
              <a:rPr lang="en-US" sz="1900" dirty="0" smtClean="0">
                <a:latin typeface="Maiandra GD" pitchFamily="34" charset="0"/>
              </a:rPr>
              <a:t>(teacher model thinking first! Control yourselves, you’ll get your chance!)</a:t>
            </a:r>
          </a:p>
          <a:p>
            <a:pPr lvl="1"/>
            <a:r>
              <a:rPr lang="en-US" i="1" dirty="0" smtClean="0">
                <a:latin typeface="Maiandra GD" pitchFamily="34" charset="0"/>
              </a:rPr>
              <a:t>And mosquitoes.</a:t>
            </a:r>
          </a:p>
          <a:p>
            <a:pPr lvl="1"/>
            <a:r>
              <a:rPr lang="en-US" i="1" dirty="0" smtClean="0">
                <a:latin typeface="Maiandra GD" pitchFamily="34" charset="0"/>
              </a:rPr>
              <a:t>Stacy gasped.</a:t>
            </a:r>
          </a:p>
          <a:p>
            <a:pPr lvl="1"/>
            <a:r>
              <a:rPr lang="en-US" i="1" dirty="0" smtClean="0">
                <a:latin typeface="Maiandra GD" pitchFamily="34" charset="0"/>
              </a:rPr>
              <a:t>Eric stirred.</a:t>
            </a:r>
          </a:p>
          <a:p>
            <a:pPr lvl="1"/>
            <a:r>
              <a:rPr lang="en-US" i="1" dirty="0" smtClean="0">
                <a:latin typeface="Maiandra GD" pitchFamily="34" charset="0"/>
              </a:rPr>
              <a:t>And gnats.</a:t>
            </a:r>
          </a:p>
          <a:p>
            <a:pPr lvl="1"/>
            <a:r>
              <a:rPr lang="en-US" i="1" dirty="0" smtClean="0">
                <a:latin typeface="Maiandra GD" pitchFamily="34" charset="0"/>
              </a:rPr>
              <a:t>Another corpse.</a:t>
            </a:r>
          </a:p>
          <a:p>
            <a:pPr lvl="1"/>
            <a:r>
              <a:rPr lang="en-US" i="1" dirty="0" smtClean="0">
                <a:latin typeface="Maiandra GD" pitchFamily="34" charset="0"/>
              </a:rPr>
              <a:t>Jeff shrugged.</a:t>
            </a:r>
          </a:p>
          <a:p>
            <a:pPr lvl="1"/>
            <a:r>
              <a:rPr lang="en-US" i="1" dirty="0" smtClean="0">
                <a:latin typeface="Maiandra GD" pitchFamily="34" charset="0"/>
              </a:rPr>
              <a:t>Amy turned.</a:t>
            </a:r>
          </a:p>
          <a:p>
            <a:pPr lvl="1"/>
            <a:r>
              <a:rPr lang="en-US" i="1" dirty="0" smtClean="0">
                <a:latin typeface="Maiandra GD" pitchFamily="34" charset="0"/>
              </a:rPr>
              <a:t>To look.</a:t>
            </a:r>
          </a:p>
          <a:p>
            <a:pPr lvl="1"/>
            <a:r>
              <a:rPr lang="en-US" i="1" dirty="0" smtClean="0">
                <a:latin typeface="Maiandra GD" pitchFamily="34" charset="0"/>
              </a:rPr>
              <a:t>Jeff nodded.</a:t>
            </a:r>
          </a:p>
          <a:p>
            <a:pPr lvl="1"/>
            <a:r>
              <a:rPr lang="en-US" i="1" dirty="0" smtClean="0">
                <a:latin typeface="Maiandra GD" pitchFamily="34" charset="0"/>
              </a:rPr>
              <a:t>Jeff sighed.</a:t>
            </a:r>
          </a:p>
          <a:p>
            <a:pPr lvl="2">
              <a:buNone/>
            </a:pPr>
            <a:r>
              <a:rPr lang="en-US" dirty="0" smtClean="0">
                <a:latin typeface="Maiandra GD" pitchFamily="34" charset="0"/>
              </a:rPr>
              <a:t>---Scott Smith, </a:t>
            </a:r>
            <a:r>
              <a:rPr lang="en-US" i="1" dirty="0" smtClean="0">
                <a:latin typeface="Maiandra GD" pitchFamily="34" charset="0"/>
              </a:rPr>
              <a:t>The Ruins </a:t>
            </a:r>
            <a:r>
              <a:rPr lang="en-US" dirty="0" smtClean="0">
                <a:latin typeface="Maiandra GD" pitchFamily="34" charset="0"/>
              </a:rPr>
              <a:t>(2006)</a:t>
            </a:r>
          </a:p>
          <a:p>
            <a:endParaRPr lang="en-US" dirty="0"/>
          </a:p>
        </p:txBody>
      </p:sp>
      <p:sp>
        <p:nvSpPr>
          <p:cNvPr id="4" name="Title 1"/>
          <p:cNvSpPr>
            <a:spLocks noGrp="1"/>
          </p:cNvSpPr>
          <p:nvPr>
            <p:ph type="title"/>
          </p:nvPr>
        </p:nvSpPr>
        <p:spPr>
          <a:xfrm>
            <a:off x="457200" y="685800"/>
            <a:ext cx="8229600" cy="1524000"/>
          </a:xfrm>
        </p:spPr>
        <p:txBody>
          <a:bodyPr>
            <a:normAutofit fontScale="90000"/>
          </a:bodyPr>
          <a:lstStyle/>
          <a:p>
            <a:pPr algn="ctr"/>
            <a:r>
              <a:rPr lang="en-US" sz="7000" dirty="0" smtClean="0">
                <a:latin typeface="AbcBulletin"/>
              </a:rPr>
              <a:t>Invitation to Edit</a:t>
            </a:r>
            <a:br>
              <a:rPr lang="en-US" sz="7000" dirty="0" smtClean="0">
                <a:latin typeface="AbcBulletin"/>
              </a:rPr>
            </a:br>
            <a:r>
              <a:rPr lang="en-US" sz="7000" dirty="0" smtClean="0">
                <a:latin typeface="AbcBulletin"/>
              </a:rPr>
              <a:t>Is It? or Isn’t It?</a:t>
            </a:r>
            <a:endParaRPr lang="en-US" sz="7000" dirty="0">
              <a:latin typeface="AbcBulleti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000" dirty="0" smtClean="0">
                <a:latin typeface="AbcBulletin"/>
              </a:rPr>
              <a:t>Invitation to Collect</a:t>
            </a:r>
            <a:endParaRPr lang="en-US" sz="7000" dirty="0">
              <a:latin typeface="AbcBulletin"/>
            </a:endParaRPr>
          </a:p>
        </p:txBody>
      </p:sp>
      <p:sp>
        <p:nvSpPr>
          <p:cNvPr id="3" name="Content Placeholder 2"/>
          <p:cNvSpPr>
            <a:spLocks noGrp="1"/>
          </p:cNvSpPr>
          <p:nvPr>
            <p:ph idx="1"/>
          </p:nvPr>
        </p:nvSpPr>
        <p:spPr/>
        <p:txBody>
          <a:bodyPr>
            <a:normAutofit lnSpcReduction="10000"/>
          </a:bodyPr>
          <a:lstStyle/>
          <a:p>
            <a:r>
              <a:rPr lang="en-US" dirty="0" smtClean="0">
                <a:latin typeface="Maiandra GD" pitchFamily="34" charset="0"/>
              </a:rPr>
              <a:t>There is one thing for sure, you won’t come across a two-word sentence every time you read.</a:t>
            </a:r>
          </a:p>
          <a:p>
            <a:r>
              <a:rPr lang="en-US" dirty="0" smtClean="0">
                <a:latin typeface="Maiandra GD" pitchFamily="34" charset="0"/>
              </a:rPr>
              <a:t>So as you do read and come across them from time to time, make sure you put them in your writer’s notebook and add them to our list.</a:t>
            </a:r>
          </a:p>
          <a:p>
            <a:r>
              <a:rPr lang="en-US" dirty="0" smtClean="0">
                <a:latin typeface="Maiandra GD" pitchFamily="34" charset="0"/>
              </a:rPr>
              <a:t>Remember a simple sentence, even in it’s simplest of terms must have a subject and verb. </a:t>
            </a:r>
            <a:endParaRPr lang="en-US" dirty="0">
              <a:latin typeface="Maiandra G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000" dirty="0" smtClean="0">
                <a:latin typeface="AbcBulletin"/>
              </a:rPr>
              <a:t>Invitation to Imitate</a:t>
            </a:r>
            <a:endParaRPr lang="en-US" sz="7000" dirty="0">
              <a:latin typeface="AbcBulletin"/>
            </a:endParaRPr>
          </a:p>
        </p:txBody>
      </p:sp>
      <p:sp>
        <p:nvSpPr>
          <p:cNvPr id="3" name="Content Placeholder 2"/>
          <p:cNvSpPr>
            <a:spLocks noGrp="1"/>
          </p:cNvSpPr>
          <p:nvPr>
            <p:ph idx="1"/>
          </p:nvPr>
        </p:nvSpPr>
        <p:spPr/>
        <p:txBody>
          <a:bodyPr>
            <a:normAutofit lnSpcReduction="10000"/>
          </a:bodyPr>
          <a:lstStyle/>
          <a:p>
            <a:pPr>
              <a:buNone/>
            </a:pPr>
            <a:r>
              <a:rPr lang="en-US" i="1" dirty="0" smtClean="0">
                <a:latin typeface="Maiandra GD" pitchFamily="34" charset="0"/>
              </a:rPr>
              <a:t>Stone breaks.</a:t>
            </a:r>
          </a:p>
          <a:p>
            <a:pPr>
              <a:buNone/>
            </a:pPr>
            <a:r>
              <a:rPr lang="en-US" i="1" dirty="0" smtClean="0">
                <a:latin typeface="Maiandra GD" pitchFamily="34" charset="0"/>
              </a:rPr>
              <a:t>Water quakes.</a:t>
            </a:r>
          </a:p>
          <a:p>
            <a:pPr>
              <a:buNone/>
            </a:pPr>
            <a:r>
              <a:rPr lang="en-US" i="1" dirty="0" smtClean="0">
                <a:latin typeface="Maiandra GD" pitchFamily="34" charset="0"/>
              </a:rPr>
              <a:t>Magma glows.</a:t>
            </a:r>
          </a:p>
          <a:p>
            <a:pPr>
              <a:buNone/>
            </a:pPr>
            <a:r>
              <a:rPr lang="en-US" i="1" dirty="0" smtClean="0">
                <a:latin typeface="Maiandra GD" pitchFamily="34" charset="0"/>
              </a:rPr>
              <a:t>Volcano blows.</a:t>
            </a:r>
          </a:p>
          <a:p>
            <a:pPr>
              <a:buNone/>
            </a:pPr>
            <a:r>
              <a:rPr lang="en-US" dirty="0" smtClean="0">
                <a:latin typeface="Maiandra GD" pitchFamily="34" charset="0"/>
              </a:rPr>
              <a:t>	--Lola M. Schaefer, </a:t>
            </a:r>
            <a:r>
              <a:rPr lang="en-US" i="1" dirty="0" smtClean="0">
                <a:latin typeface="Maiandra GD" pitchFamily="34" charset="0"/>
              </a:rPr>
              <a:t>An Island Grows</a:t>
            </a:r>
            <a:r>
              <a:rPr lang="en-US" dirty="0" smtClean="0">
                <a:latin typeface="Maiandra GD" pitchFamily="34" charset="0"/>
              </a:rPr>
              <a:t> (2006)</a:t>
            </a:r>
          </a:p>
          <a:p>
            <a:pPr>
              <a:buNone/>
            </a:pPr>
            <a:r>
              <a:rPr lang="en-US" dirty="0" smtClean="0">
                <a:latin typeface="Maiandra GD" pitchFamily="34" charset="0"/>
              </a:rPr>
              <a:t>Notice the lively verbs she uses to describe how an island is formed!!! They make a world of difference in simple sentences.</a:t>
            </a:r>
            <a:endParaRPr lang="en-US" dirty="0">
              <a:latin typeface="Maiandra GD"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normAutofit/>
          </a:bodyPr>
          <a:lstStyle/>
          <a:p>
            <a:pPr algn="ctr"/>
            <a:r>
              <a:rPr lang="en-US" sz="7000" dirty="0" smtClean="0">
                <a:latin typeface="AbcBulletin"/>
              </a:rPr>
              <a:t>Your Turn </a:t>
            </a:r>
            <a:endParaRPr lang="en-US" sz="7000" dirty="0">
              <a:latin typeface="AbcBulletin"/>
            </a:endParaRPr>
          </a:p>
        </p:txBody>
      </p:sp>
      <p:sp>
        <p:nvSpPr>
          <p:cNvPr id="3" name="Content Placeholder 2"/>
          <p:cNvSpPr>
            <a:spLocks noGrp="1"/>
          </p:cNvSpPr>
          <p:nvPr>
            <p:ph idx="1"/>
          </p:nvPr>
        </p:nvSpPr>
        <p:spPr>
          <a:xfrm>
            <a:off x="457200" y="1401763"/>
            <a:ext cx="8229600" cy="5532437"/>
          </a:xfrm>
        </p:spPr>
        <p:txBody>
          <a:bodyPr>
            <a:normAutofit fontScale="85000" lnSpcReduction="10000"/>
          </a:bodyPr>
          <a:lstStyle/>
          <a:p>
            <a:r>
              <a:rPr lang="en-US" dirty="0" smtClean="0">
                <a:latin typeface="Maiandra GD" pitchFamily="34" charset="0"/>
              </a:rPr>
              <a:t>Take out a sheet of paper, put the proper heading and title it “Simple Sentences.”</a:t>
            </a:r>
          </a:p>
          <a:p>
            <a:r>
              <a:rPr lang="en-US" dirty="0" smtClean="0">
                <a:latin typeface="Maiandra GD" pitchFamily="34" charset="0"/>
              </a:rPr>
              <a:t>List 12 to 15 terms (science related, or even sports…)</a:t>
            </a:r>
          </a:p>
          <a:p>
            <a:r>
              <a:rPr lang="en-US" dirty="0" smtClean="0">
                <a:latin typeface="Maiandra GD" pitchFamily="34" charset="0"/>
              </a:rPr>
              <a:t>Circle or check the strongest terms, usually 8 to 10.</a:t>
            </a:r>
          </a:p>
          <a:p>
            <a:r>
              <a:rPr lang="en-US" dirty="0" smtClean="0">
                <a:latin typeface="Maiandra GD" pitchFamily="34" charset="0"/>
              </a:rPr>
              <a:t>Decide on an organizational tool – chronological order, alphabetical, steps in a process, largest to smallest, general to specific, etc.</a:t>
            </a:r>
          </a:p>
          <a:p>
            <a:r>
              <a:rPr lang="en-US" dirty="0" smtClean="0">
                <a:latin typeface="Maiandra GD" pitchFamily="34" charset="0"/>
              </a:rPr>
              <a:t>Order the terms.</a:t>
            </a:r>
          </a:p>
          <a:p>
            <a:r>
              <a:rPr lang="en-US" dirty="0" smtClean="0">
                <a:latin typeface="Maiandra GD" pitchFamily="34" charset="0"/>
              </a:rPr>
              <a:t>Add a verb to each term.</a:t>
            </a:r>
          </a:p>
          <a:p>
            <a:r>
              <a:rPr lang="en-US" dirty="0" smtClean="0">
                <a:latin typeface="Maiandra GD" pitchFamily="34" charset="0"/>
              </a:rPr>
              <a:t>Select three to four two-word sentence you can expand on.</a:t>
            </a:r>
          </a:p>
          <a:p>
            <a:r>
              <a:rPr lang="en-US" dirty="0" smtClean="0">
                <a:latin typeface="Maiandra GD" pitchFamily="34" charset="0"/>
              </a:rPr>
              <a:t>Make sidebars for in-depth explanation.</a:t>
            </a:r>
          </a:p>
          <a:p>
            <a:pPr lvl="1"/>
            <a:r>
              <a:rPr lang="en-US" dirty="0" smtClean="0">
                <a:latin typeface="Maiandra GD" pitchFamily="34" charset="0"/>
              </a:rPr>
              <a:t>Model on next slide….</a:t>
            </a:r>
          </a:p>
        </p:txBody>
      </p:sp>
    </p:spTree>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62</TotalTime>
  <Words>742</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Deluxe</vt:lpstr>
      <vt:lpstr>SIMPLE SENTENCES</vt:lpstr>
      <vt:lpstr>Invitation to Notice</vt:lpstr>
      <vt:lpstr>Invitation to Notice, con’t</vt:lpstr>
      <vt:lpstr>Invitation to Edit</vt:lpstr>
      <vt:lpstr>Slide 5</vt:lpstr>
      <vt:lpstr>Invitation to Edit Is It? or Isn’t It?</vt:lpstr>
      <vt:lpstr>Invitation to Collect</vt:lpstr>
      <vt:lpstr>Invitation to Imitate</vt:lpstr>
      <vt:lpstr>Your Turn </vt:lpstr>
      <vt:lpstr>The Water Cycle</vt:lpstr>
      <vt:lpstr>Sports</vt:lpstr>
      <vt:lpstr>Invitation to Revise</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SENTENCES</dc:title>
  <dc:creator>Owner</dc:creator>
  <cp:lastModifiedBy>Angie Hill</cp:lastModifiedBy>
  <cp:revision>10</cp:revision>
  <dcterms:created xsi:type="dcterms:W3CDTF">2009-08-29T14:22:15Z</dcterms:created>
  <dcterms:modified xsi:type="dcterms:W3CDTF">2009-09-04T11:07:26Z</dcterms:modified>
</cp:coreProperties>
</file>