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6C30612-AED2-40C0-A3F9-F3602E552061}" type="datetimeFigureOut">
              <a:rPr lang="en-US" smtClean="0"/>
              <a:pPr/>
              <a:t>11/11/2009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43D00AF-DBE0-439F-B221-5597D10B2691}" type="slidenum">
              <a:rPr lang="en-US" smtClean="0"/>
              <a:pPr/>
              <a:t>‹#›</a:t>
            </a:fld>
            <a:endParaRPr lang="en-US"/>
          </a:p>
        </p:txBody>
      </p:sp>
      <p:sp>
        <p:nvSpPr>
          <p:cNvPr id="8" name="Title 7"/>
          <p:cNvSpPr>
            <a:spLocks noGrp="1"/>
          </p:cNvSpPr>
          <p:nvPr>
            <p:ph type="ctrTitle"/>
          </p:nvPr>
        </p:nvSpPr>
        <p:spPr>
          <a:xfrm>
            <a:off x="857224" y="4000504"/>
            <a:ext cx="7772400" cy="903534"/>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marR="9144" algn="l">
              <a:defRPr sz="3600" b="1" cap="none" spc="0" baseline="0">
                <a:ln/>
                <a:solidFill>
                  <a:schemeClr val="tx2">
                    <a:lumMod val="75000"/>
                  </a:schemeClr>
                </a:solidFill>
                <a:effectLst/>
              </a:defRPr>
            </a:lvl1pPr>
            <a:extLst/>
          </a:lstStyle>
          <a:p>
            <a:r>
              <a:rPr lang="en-US" altLang="ja-JP" smtClean="0"/>
              <a:t>Click to edit Master title style</a:t>
            </a:r>
            <a:endParaRPr lang="en-US" dirty="0"/>
          </a:p>
        </p:txBody>
      </p:sp>
      <p:sp>
        <p:nvSpPr>
          <p:cNvPr id="9" name="Subtitle 8"/>
          <p:cNvSpPr>
            <a:spLocks noGrp="1"/>
          </p:cNvSpPr>
          <p:nvPr>
            <p:ph type="subTitle" idx="1"/>
          </p:nvPr>
        </p:nvSpPr>
        <p:spPr>
          <a:xfrm>
            <a:off x="857224" y="5143512"/>
            <a:ext cx="7772400" cy="651504"/>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ja-JP" smtClean="0"/>
              <a:t>Click to edit Master subtitle style</a:t>
            </a:r>
            <a:endParaRPr lang="en-US" dirty="0"/>
          </a:p>
        </p:txBody>
      </p:sp>
      <p:sp>
        <p:nvSpPr>
          <p:cNvPr id="16" name="Rectangle 15"/>
          <p:cNvSpPr/>
          <p:nvPr/>
        </p:nvSpPr>
        <p:spPr>
          <a:xfrm>
            <a:off x="8429652"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Rectangle 17"/>
          <p:cNvSpPr/>
          <p:nvPr/>
        </p:nvSpPr>
        <p:spPr>
          <a:xfrm>
            <a:off x="7286644"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Rectangle 18"/>
          <p:cNvSpPr/>
          <p:nvPr/>
        </p:nvSpPr>
        <p:spPr>
          <a:xfrm>
            <a:off x="7286644"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19"/>
          <p:cNvSpPr/>
          <p:nvPr/>
        </p:nvSpPr>
        <p:spPr>
          <a:xfrm>
            <a:off x="7572396"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0"/>
          <p:cNvSpPr/>
          <p:nvPr/>
        </p:nvSpPr>
        <p:spPr>
          <a:xfrm>
            <a:off x="7572396"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Rectangle 21"/>
          <p:cNvSpPr/>
          <p:nvPr/>
        </p:nvSpPr>
        <p:spPr>
          <a:xfrm>
            <a:off x="7858148"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2"/>
          <p:cNvSpPr/>
          <p:nvPr/>
        </p:nvSpPr>
        <p:spPr>
          <a:xfrm>
            <a:off x="7858148"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Rectangle 23"/>
          <p:cNvSpPr/>
          <p:nvPr/>
        </p:nvSpPr>
        <p:spPr>
          <a:xfrm>
            <a:off x="8429652"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24"/>
          <p:cNvSpPr/>
          <p:nvPr/>
        </p:nvSpPr>
        <p:spPr>
          <a:xfrm>
            <a:off x="8143900"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5"/>
          <p:cNvSpPr/>
          <p:nvPr/>
        </p:nvSpPr>
        <p:spPr>
          <a:xfrm>
            <a:off x="8143900"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7572396"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Rectangle 29"/>
          <p:cNvSpPr/>
          <p:nvPr/>
        </p:nvSpPr>
        <p:spPr>
          <a:xfrm>
            <a:off x="7858148"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0"/>
          <p:cNvSpPr/>
          <p:nvPr/>
        </p:nvSpPr>
        <p:spPr>
          <a:xfrm>
            <a:off x="8429652"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Rectangle 32"/>
          <p:cNvSpPr/>
          <p:nvPr/>
        </p:nvSpPr>
        <p:spPr>
          <a:xfrm>
            <a:off x="8143900"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Rectangle 36"/>
          <p:cNvSpPr/>
          <p:nvPr/>
        </p:nvSpPr>
        <p:spPr>
          <a:xfrm>
            <a:off x="7286644"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E6C30612-AED2-40C0-A3F9-F3602E552061}" type="datetimeFigureOut">
              <a:rPr lang="en-US" smtClean="0"/>
              <a:pPr/>
              <a:t>11/11/2009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3D00AF-DBE0-439F-B221-5597D10B269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E6C30612-AED2-40C0-A3F9-F3602E552061}" type="datetimeFigureOut">
              <a:rPr lang="en-US" smtClean="0"/>
              <a:pPr/>
              <a:t>11/11/2009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3D00AF-DBE0-439F-B221-5597D10B269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E6C30612-AED2-40C0-A3F9-F3602E552061}" type="datetimeFigureOut">
              <a:rPr lang="en-US" smtClean="0"/>
              <a:pPr/>
              <a:t>11/11/2009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3D00AF-DBE0-439F-B221-5597D10B269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4214818"/>
            <a:ext cx="5718048" cy="977486"/>
          </a:xfrm>
        </p:spPr>
        <p:txBody>
          <a:bodyPr lIns="82296" tIns="45720" bIns="0" anchor="t"/>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ja-JP" smtClean="0"/>
              <a:t>Click to edit Master text styles</a:t>
            </a:r>
          </a:p>
        </p:txBody>
      </p:sp>
      <p:sp>
        <p:nvSpPr>
          <p:cNvPr id="4" name="Date Placeholder 3"/>
          <p:cNvSpPr>
            <a:spLocks noGrp="1"/>
          </p:cNvSpPr>
          <p:nvPr>
            <p:ph type="dt" sz="half" idx="10"/>
          </p:nvPr>
        </p:nvSpPr>
        <p:spPr/>
        <p:txBody>
          <a:bodyPr/>
          <a:lstStyle>
            <a:extLst/>
          </a:lstStyle>
          <a:p>
            <a:fld id="{E6C30612-AED2-40C0-A3F9-F3602E552061}" type="datetimeFigureOut">
              <a:rPr lang="en-US" smtClean="0"/>
              <a:pPr/>
              <a:t>11/11/2009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3D00AF-DBE0-439F-B221-5597D10B2691}" type="slidenum">
              <a:rPr lang="en-US" smtClean="0"/>
              <a:pPr/>
              <a:t>‹#›</a:t>
            </a:fld>
            <a:endParaRPr lang="en-US"/>
          </a:p>
        </p:txBody>
      </p:sp>
      <p:sp>
        <p:nvSpPr>
          <p:cNvPr id="2" name="Title 1"/>
          <p:cNvSpPr>
            <a:spLocks noGrp="1"/>
          </p:cNvSpPr>
          <p:nvPr>
            <p:ph type="title"/>
          </p:nvPr>
        </p:nvSpPr>
        <p:spPr>
          <a:xfrm>
            <a:off x="706902" y="5366404"/>
            <a:ext cx="8156448" cy="777240"/>
          </a:xfrm>
        </p:spPr>
        <p:txBody>
          <a:bodyPr tIns="64008">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a:buNone/>
              <a:defRPr sz="3800" b="1" cap="none" spc="0" baseline="0">
                <a:ln/>
                <a:solidFill>
                  <a:schemeClr val="tx2">
                    <a:lumMod val="75000"/>
                  </a:schemeClr>
                </a:solidFill>
                <a:effectLst/>
              </a:defRPr>
            </a:lvl1pPr>
            <a:extLst/>
          </a:lstStyle>
          <a:p>
            <a:r>
              <a:rPr lang="en-US" altLang="ja-JP" smtClean="0"/>
              <a:t>Click to edit Master title style</a:t>
            </a:r>
            <a:endParaRPr lang="en-US" dirty="0"/>
          </a:p>
        </p:txBody>
      </p:sp>
      <p:cxnSp>
        <p:nvCxnSpPr>
          <p:cNvPr id="29" name="Straight Connector 28"/>
          <p:cNvCxnSpPr/>
          <p:nvPr/>
        </p:nvCxnSpPr>
        <p:spPr>
          <a:xfrm>
            <a:off x="714348" y="5277543"/>
            <a:ext cx="750099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altLang="ja-JP" smtClean="0"/>
              <a:t>Click to edit Master title style</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extLst/>
          </a:lstStyle>
          <a:p>
            <a:fld id="{E6C30612-AED2-40C0-A3F9-F3602E552061}" type="datetimeFigureOut">
              <a:rPr lang="en-US" smtClean="0"/>
              <a:pPr/>
              <a:t>11/11/2009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3D00AF-DBE0-439F-B221-5597D10B269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4000"/>
            </a:lvl1pPr>
            <a:extLst/>
          </a:lstStyle>
          <a:p>
            <a:r>
              <a:rPr lang="en-US" altLang="ja-JP"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extLst/>
          </a:lstStyle>
          <a:p>
            <a:fld id="{E6C30612-AED2-40C0-A3F9-F3602E552061}" type="datetimeFigureOut">
              <a:rPr lang="en-US" smtClean="0"/>
              <a:pPr/>
              <a:t>11/11/2009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43D00AF-DBE0-439F-B221-5597D10B269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ltLang="ja-JP" smtClean="0"/>
              <a:t>Click to edit Master title style</a:t>
            </a:r>
            <a:endParaRPr lang="en-US" dirty="0"/>
          </a:p>
        </p:txBody>
      </p:sp>
      <p:sp>
        <p:nvSpPr>
          <p:cNvPr id="3" name="Date Placeholder 2"/>
          <p:cNvSpPr>
            <a:spLocks noGrp="1"/>
          </p:cNvSpPr>
          <p:nvPr>
            <p:ph type="dt" sz="half" idx="10"/>
          </p:nvPr>
        </p:nvSpPr>
        <p:spPr/>
        <p:txBody>
          <a:bodyPr/>
          <a:lstStyle>
            <a:extLst/>
          </a:lstStyle>
          <a:p>
            <a:fld id="{E6C30612-AED2-40C0-A3F9-F3602E552061}" type="datetimeFigureOut">
              <a:rPr lang="en-US" smtClean="0"/>
              <a:pPr/>
              <a:t>11/11/2009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43D00AF-DBE0-439F-B221-5597D10B269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C30612-AED2-40C0-A3F9-F3602E552061}" type="datetimeFigureOut">
              <a:rPr lang="en-US" smtClean="0"/>
              <a:pPr/>
              <a:t>11/11/2009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43D00AF-DBE0-439F-B221-5597D10B269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en-US" altLang="ja-JP" smtClean="0"/>
              <a:t>Click to edit Master title style</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ltLang="ja-JP" smtClean="0"/>
              <a:t>Click to edit Master text styles</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5" name="Date Placeholder 4"/>
          <p:cNvSpPr>
            <a:spLocks noGrp="1"/>
          </p:cNvSpPr>
          <p:nvPr>
            <p:ph type="dt" sz="half" idx="10"/>
          </p:nvPr>
        </p:nvSpPr>
        <p:spPr/>
        <p:txBody>
          <a:bodyPr/>
          <a:lstStyle>
            <a:extLst/>
          </a:lstStyle>
          <a:p>
            <a:fld id="{E6C30612-AED2-40C0-A3F9-F3602E552061}" type="datetimeFigureOut">
              <a:rPr lang="en-US" smtClean="0"/>
              <a:pPr/>
              <a:t>11/11/2009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3D00AF-DBE0-439F-B221-5597D10B2691}"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en-US" altLang="ja-JP" smtClean="0"/>
              <a:t>Click to edit Master title style</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lstStyle>
            <a:lvl1pPr marL="0" indent="0">
              <a:buNone/>
              <a:defRPr sz="3200"/>
            </a:lvl1pPr>
            <a:extLst/>
          </a:lstStyle>
          <a:p>
            <a:r>
              <a:rPr lang="en-US" altLang="ja-JP" smtClean="0"/>
              <a:t>Click icon to add picture</a:t>
            </a:r>
            <a:endParaRPr lang="en-US"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en-US" altLang="ja-JP" smtClean="0"/>
              <a:t>Click to edit Master text styles</a:t>
            </a:r>
          </a:p>
        </p:txBody>
      </p:sp>
      <p:sp>
        <p:nvSpPr>
          <p:cNvPr id="10" name="Date Placeholder 9"/>
          <p:cNvSpPr>
            <a:spLocks noGrp="1"/>
          </p:cNvSpPr>
          <p:nvPr>
            <p:ph type="dt" sz="half" idx="10"/>
          </p:nvPr>
        </p:nvSpPr>
        <p:spPr/>
        <p:txBody>
          <a:bodyPr/>
          <a:lstStyle/>
          <a:p>
            <a:fld id="{E6C30612-AED2-40C0-A3F9-F3602E552061}" type="datetimeFigureOut">
              <a:rPr lang="en-US" smtClean="0"/>
              <a:pPr/>
              <a:t>11/11/2009</a:t>
            </a:fld>
            <a:endParaRPr lang="en-US"/>
          </a:p>
        </p:txBody>
      </p:sp>
      <p:sp>
        <p:nvSpPr>
          <p:cNvPr id="11" name="Slide Number Placeholder 10"/>
          <p:cNvSpPr>
            <a:spLocks noGrp="1"/>
          </p:cNvSpPr>
          <p:nvPr>
            <p:ph type="sldNum" sz="quarter" idx="11"/>
          </p:nvPr>
        </p:nvSpPr>
        <p:spPr/>
        <p:txBody>
          <a:bodyPr/>
          <a:lstStyle/>
          <a:p>
            <a:fld id="{B43D00AF-DBE0-439F-B221-5597D10B2691}"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1"/>
            <a:ext cx="214282"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lang="en-US" altLang="ja-JP" smtClean="0"/>
              <a:t>Click to edit Master title style</a:t>
            </a:r>
            <a:endParaRPr lang="en-US" dirty="0"/>
          </a:p>
        </p:txBody>
      </p:sp>
      <p:sp>
        <p:nvSpPr>
          <p:cNvPr id="13" name="Text Placeholder 12"/>
          <p:cNvSpPr>
            <a:spLocks noGrp="1"/>
          </p:cNvSpPr>
          <p:nvPr>
            <p:ph type="body" idx="1"/>
          </p:nvPr>
        </p:nvSpPr>
        <p:spPr>
          <a:xfrm>
            <a:off x="914400" y="1571612"/>
            <a:ext cx="7772400" cy="4783948"/>
          </a:xfrm>
          <a:prstGeom prst="rect">
            <a:avLst/>
          </a:prstGeom>
        </p:spPr>
        <p:txBody>
          <a:bodyPr vert="horz">
            <a:normAutofit/>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14" name="Date Placeholder 13"/>
          <p:cNvSpPr>
            <a:spLocks noGrp="1"/>
          </p:cNvSpPr>
          <p:nvPr>
            <p:ph type="dt" sz="half" idx="2"/>
          </p:nvPr>
        </p:nvSpPr>
        <p:spPr>
          <a:xfrm>
            <a:off x="6477000" y="6421461"/>
            <a:ext cx="2133600" cy="365125"/>
          </a:xfrm>
          <a:prstGeom prst="rect">
            <a:avLst/>
          </a:prstGeom>
        </p:spPr>
        <p:txBody>
          <a:bodyPr vert="horz" anchor="b"/>
          <a:lstStyle>
            <a:lvl1pPr algn="l">
              <a:defRPr sz="1100">
                <a:solidFill>
                  <a:schemeClr val="tx2"/>
                </a:solidFill>
              </a:defRPr>
            </a:lvl1pPr>
            <a:extLst/>
          </a:lstStyle>
          <a:p>
            <a:fld id="{E6C30612-AED2-40C0-A3F9-F3602E552061}" type="datetimeFigureOut">
              <a:rPr lang="en-US" smtClean="0"/>
              <a:pPr/>
              <a:t>11/11/2009</a:t>
            </a:fld>
            <a:endParaRPr lang="en-US"/>
          </a:p>
        </p:txBody>
      </p:sp>
      <p:sp>
        <p:nvSpPr>
          <p:cNvPr id="3" name="Footer Placeholder 2"/>
          <p:cNvSpPr>
            <a:spLocks noGrp="1"/>
          </p:cNvSpPr>
          <p:nvPr>
            <p:ph type="ftr" sz="quarter" idx="3"/>
          </p:nvPr>
        </p:nvSpPr>
        <p:spPr>
          <a:xfrm>
            <a:off x="914400" y="6421461"/>
            <a:ext cx="5562600" cy="365125"/>
          </a:xfrm>
          <a:prstGeom prst="rect">
            <a:avLst/>
          </a:prstGeom>
        </p:spPr>
        <p:txBody>
          <a:bodyPr vert="horz" anchor="b"/>
          <a:lstStyle>
            <a:lvl1pPr algn="r">
              <a:defRPr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21461"/>
            <a:ext cx="457200" cy="365125"/>
          </a:xfrm>
          <a:prstGeom prst="rect">
            <a:avLst/>
          </a:prstGeom>
        </p:spPr>
        <p:txBody>
          <a:bodyPr vert="horz" anchor="b"/>
          <a:lstStyle>
            <a:lvl1pPr algn="l">
              <a:defRPr sz="1200">
                <a:solidFill>
                  <a:schemeClr val="tx2"/>
                </a:solidFill>
              </a:defRPr>
            </a:lvl1pPr>
            <a:extLst/>
          </a:lstStyle>
          <a:p>
            <a:fld id="{B43D00AF-DBE0-439F-B221-5597D10B2691}" type="slidenum">
              <a:rPr lang="en-US" smtClean="0"/>
              <a:pPr/>
              <a:t>‹#›</a:t>
            </a:fld>
            <a:endParaRPr lang="en-US"/>
          </a:p>
        </p:txBody>
      </p:sp>
      <p:cxnSp>
        <p:nvCxnSpPr>
          <p:cNvPr id="20" name="Straight Connector 19"/>
          <p:cNvCxnSpPr/>
          <p:nvPr/>
        </p:nvCxnSpPr>
        <p:spPr>
          <a:xfrm rot="5400000">
            <a:off x="-3293075" y="3429000"/>
            <a:ext cx="6858000" cy="158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3408" y="3428230"/>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49" y="3428230"/>
            <a:ext cx="6858000" cy="1588"/>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724" y="3428182"/>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1" sz="4000" b="1" kern="1200" cap="none" spc="0" baseline="0">
          <a:ln/>
          <a:gradFill>
            <a:gsLst>
              <a:gs pos="0">
                <a:schemeClr val="tx2">
                  <a:lumMod val="90000"/>
                </a:schemeClr>
              </a:gs>
              <a:gs pos="50000">
                <a:schemeClr val="tx2">
                  <a:lumMod val="50000"/>
                </a:schemeClr>
              </a:gs>
              <a:gs pos="100000">
                <a:schemeClr val="tx2">
                  <a:lumMod val="25000"/>
                </a:schemeClr>
              </a:gs>
            </a:gsLst>
            <a:lin ang="5400000" scaled="0"/>
          </a:gradFill>
          <a:effectLst/>
          <a:latin typeface="+mj-lt"/>
          <a:ea typeface="+mj-ea"/>
          <a:cs typeface="+mj-cs"/>
        </a:defRPr>
      </a:lvl1pPr>
      <a:extLst/>
    </p:titleStyle>
    <p:bodyStyle>
      <a:lvl1pPr marL="411480" indent="-342900" algn="l" rtl="0" eaLnBrk="1" latinLnBrk="0" hangingPunct="1">
        <a:spcBef>
          <a:spcPts val="700"/>
        </a:spcBef>
        <a:buClr>
          <a:schemeClr val="accent2">
            <a:lumMod val="75000"/>
          </a:schemeClr>
        </a:buClr>
        <a:buSzPct val="85000"/>
        <a:buFont typeface="Wingdings 2" pitchFamily="18" charset="2"/>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lumMod val="60000"/>
            <a:lumOff val="40000"/>
          </a:schemeClr>
        </a:buClr>
        <a:buSzPct val="80000"/>
        <a:buFont typeface="Wingdings" pitchFamily="2" charset="2"/>
        <a:buChar char="l"/>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lumMod val="40000"/>
            <a:lumOff val="60000"/>
          </a:schemeClr>
        </a:buClr>
        <a:buSzPct val="65000"/>
        <a:buFont typeface="Wingdings 2" pitchFamily="18" charset="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2">
            <a:lumMod val="20000"/>
            <a:lumOff val="80000"/>
          </a:schemeClr>
        </a:buClr>
        <a:buSzPct val="100000"/>
        <a:buFont typeface="Arial" pitchFamily="34" charset="0"/>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2">
            <a:lumMod val="75000"/>
          </a:schemeClr>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bcBulletin" pitchFamily="2" charset="0"/>
              </a:rPr>
              <a:t>Run-On Sentences</a:t>
            </a:r>
            <a:endParaRPr lang="en-US" dirty="0">
              <a:latin typeface="AbcBulletin" pitchFamily="2" charset="0"/>
            </a:endParaRPr>
          </a:p>
        </p:txBody>
      </p:sp>
      <p:sp>
        <p:nvSpPr>
          <p:cNvPr id="3" name="Subtitle 2"/>
          <p:cNvSpPr>
            <a:spLocks noGrp="1"/>
          </p:cNvSpPr>
          <p:nvPr>
            <p:ph type="subTitle" idx="1"/>
          </p:nvPr>
        </p:nvSpPr>
        <p:spPr/>
        <p:txBody>
          <a:bodyPr/>
          <a:lstStyle/>
          <a:p>
            <a:r>
              <a:rPr lang="en-US" dirty="0" smtClean="0">
                <a:latin typeface="Maiandra GD" pitchFamily="34" charset="0"/>
              </a:rPr>
              <a:t>Advanced Communications</a:t>
            </a:r>
            <a:endParaRPr lang="en-US" dirty="0">
              <a:latin typeface="Maiandra GD" pitchFamily="34" charset="0"/>
            </a:endParaRPr>
          </a:p>
        </p:txBody>
      </p:sp>
      <p:pic>
        <p:nvPicPr>
          <p:cNvPr id="1030" name="Picture 6" descr="C:\Documents and Settings\hillan.PROD\Local Settings\Temporary Internet Files\Content.IE5\TMRWTCU0\MCj04360970000[1].wmf"/>
          <p:cNvPicPr>
            <a:picLocks noChangeAspect="1" noChangeArrowheads="1"/>
          </p:cNvPicPr>
          <p:nvPr/>
        </p:nvPicPr>
        <p:blipFill>
          <a:blip r:embed="rId2"/>
          <a:srcRect/>
          <a:stretch>
            <a:fillRect/>
          </a:stretch>
        </p:blipFill>
        <p:spPr bwMode="auto">
          <a:xfrm>
            <a:off x="1219200" y="914400"/>
            <a:ext cx="7010400" cy="1752600"/>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bcBulletin" pitchFamily="2" charset="0"/>
              </a:rPr>
              <a:t>Your Visual Aid..</a:t>
            </a:r>
            <a:endParaRPr lang="en-US" dirty="0">
              <a:latin typeface="AbcBulletin" pitchFamily="2" charset="0"/>
            </a:endParaRPr>
          </a:p>
        </p:txBody>
      </p:sp>
      <p:sp>
        <p:nvSpPr>
          <p:cNvPr id="3" name="Content Placeholder 2"/>
          <p:cNvSpPr>
            <a:spLocks noGrp="1"/>
          </p:cNvSpPr>
          <p:nvPr>
            <p:ph idx="1"/>
          </p:nvPr>
        </p:nvSpPr>
        <p:spPr/>
        <p:txBody>
          <a:bodyPr/>
          <a:lstStyle/>
          <a:p>
            <a:r>
              <a:rPr lang="en-US" dirty="0" smtClean="0">
                <a:latin typeface="Maiandra GD" pitchFamily="34" charset="0"/>
              </a:rPr>
              <a:t>Turn to the Gems section of your Writer’s Notebook and look for your </a:t>
            </a:r>
          </a:p>
          <a:p>
            <a:pPr lvl="1"/>
            <a:r>
              <a:rPr lang="en-US" sz="3200" b="1" dirty="0" smtClean="0">
                <a:latin typeface="Maiandra GD" pitchFamily="34" charset="0"/>
              </a:rPr>
              <a:t>Sentence, closer. </a:t>
            </a:r>
            <a:endParaRPr lang="en-US" dirty="0" smtClean="0">
              <a:latin typeface="Maiandra GD" pitchFamily="34" charset="0"/>
            </a:endParaRPr>
          </a:p>
          <a:p>
            <a:pPr lvl="2"/>
            <a:r>
              <a:rPr lang="en-US" smtClean="0">
                <a:latin typeface="Maiandra GD" pitchFamily="34" charset="0"/>
              </a:rPr>
              <a:t>That paste </a:t>
            </a:r>
            <a:r>
              <a:rPr lang="en-US" dirty="0" smtClean="0">
                <a:latin typeface="Maiandra GD" pitchFamily="34" charset="0"/>
              </a:rPr>
              <a:t>in…that is our run-on sentence visual.</a:t>
            </a:r>
            <a:endParaRPr lang="en-US" dirty="0">
              <a:latin typeface="Maiandra GD" pitchFamily="34"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bcBulletin" pitchFamily="2" charset="0"/>
              </a:rPr>
              <a:t>Let’s look at our writing…</a:t>
            </a:r>
            <a:endParaRPr lang="en-US" dirty="0">
              <a:latin typeface="AbcBulletin" pitchFamily="2" charset="0"/>
            </a:endParaRPr>
          </a:p>
        </p:txBody>
      </p:sp>
      <p:sp>
        <p:nvSpPr>
          <p:cNvPr id="3" name="Content Placeholder 2"/>
          <p:cNvSpPr>
            <a:spLocks noGrp="1"/>
          </p:cNvSpPr>
          <p:nvPr>
            <p:ph idx="1"/>
          </p:nvPr>
        </p:nvSpPr>
        <p:spPr/>
        <p:txBody>
          <a:bodyPr/>
          <a:lstStyle/>
          <a:p>
            <a:r>
              <a:rPr lang="en-US" dirty="0" smtClean="0">
                <a:latin typeface="Maiandra GD" pitchFamily="34" charset="0"/>
              </a:rPr>
              <a:t>Return to the last </a:t>
            </a:r>
            <a:r>
              <a:rPr lang="en-US" dirty="0" err="1" smtClean="0">
                <a:latin typeface="Maiandra GD" pitchFamily="34" charset="0"/>
              </a:rPr>
              <a:t>freewrite</a:t>
            </a:r>
            <a:r>
              <a:rPr lang="en-US" dirty="0" smtClean="0">
                <a:latin typeface="Maiandra GD" pitchFamily="34" charset="0"/>
              </a:rPr>
              <a:t> we did…We just wrote, we didn’t complete an express-lane edit. Let’s do our “In the Can</a:t>
            </a:r>
            <a:br>
              <a:rPr lang="en-US" dirty="0" smtClean="0">
                <a:latin typeface="Maiandra GD" pitchFamily="34" charset="0"/>
              </a:rPr>
            </a:br>
            <a:r>
              <a:rPr lang="en-US" smtClean="0">
                <a:latin typeface="Maiandra GD" pitchFamily="34" charset="0"/>
              </a:rPr>
              <a:t> stories</a:t>
            </a:r>
            <a:endParaRPr lang="en-US" dirty="0" smtClean="0">
              <a:latin typeface="Maiandra GD" pitchFamily="34" charset="0"/>
            </a:endParaRPr>
          </a:p>
          <a:p>
            <a:r>
              <a:rPr lang="en-US" dirty="0" smtClean="0">
                <a:latin typeface="Maiandra GD" pitchFamily="34" charset="0"/>
              </a:rPr>
              <a:t>Let’s go back and conduct and express-lane edit looking for run-on sentences.</a:t>
            </a:r>
          </a:p>
          <a:p>
            <a:endParaRPr lang="en-US" dirty="0" smtClean="0">
              <a:latin typeface="Maiandra GD" pitchFamily="34"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cBulletin" pitchFamily="2" charset="0"/>
              </a:rPr>
              <a:t>In Plain English…</a:t>
            </a:r>
            <a:endParaRPr lang="en-US" dirty="0">
              <a:latin typeface="AbcBulletin" pitchFamily="2" charset="0"/>
            </a:endParaRPr>
          </a:p>
        </p:txBody>
      </p:sp>
      <p:sp>
        <p:nvSpPr>
          <p:cNvPr id="3" name="Content Placeholder 2"/>
          <p:cNvSpPr>
            <a:spLocks noGrp="1"/>
          </p:cNvSpPr>
          <p:nvPr>
            <p:ph idx="1"/>
          </p:nvPr>
        </p:nvSpPr>
        <p:spPr/>
        <p:txBody>
          <a:bodyPr>
            <a:normAutofit/>
          </a:bodyPr>
          <a:lstStyle/>
          <a:p>
            <a:pPr>
              <a:buNone/>
            </a:pPr>
            <a:r>
              <a:rPr lang="en-US" sz="2000" dirty="0" smtClean="0">
                <a:latin typeface="AbcBulletin" pitchFamily="2" charset="0"/>
              </a:rPr>
              <a:t>Please copy the following information on a sheet of paper:</a:t>
            </a:r>
          </a:p>
          <a:p>
            <a:pPr>
              <a:buNone/>
            </a:pPr>
            <a:r>
              <a:rPr lang="en-US" sz="3200" dirty="0" smtClean="0">
                <a:latin typeface="Maiandra GD" pitchFamily="34" charset="0"/>
              </a:rPr>
              <a:t>A run-on sentence is created when two or more independent clauses are placed together without proper punctuation or connectors. Connectors may be transition words or coordinating and subordinating conjunctions.</a:t>
            </a:r>
            <a:endParaRPr lang="en-US" sz="3200" dirty="0">
              <a:latin typeface="Maiandra GD" pitchFamily="34" charset="0"/>
            </a:endParaRPr>
          </a:p>
        </p:txBody>
      </p:sp>
      <p:pic>
        <p:nvPicPr>
          <p:cNvPr id="2050" name="Picture 2" descr="C:\Documents and Settings\hillan.PROD\Local Settings\Temporary Internet Files\Content.IE5\FF2IT7T8\MCj04126040000[1].wmf"/>
          <p:cNvPicPr>
            <a:picLocks noChangeAspect="1" noChangeArrowheads="1"/>
          </p:cNvPicPr>
          <p:nvPr/>
        </p:nvPicPr>
        <p:blipFill>
          <a:blip r:embed="rId2"/>
          <a:srcRect/>
          <a:stretch>
            <a:fillRect/>
          </a:stretch>
        </p:blipFill>
        <p:spPr bwMode="auto">
          <a:xfrm>
            <a:off x="6477000" y="4848131"/>
            <a:ext cx="2062681" cy="1857469"/>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cBulletin" pitchFamily="2" charset="0"/>
              </a:rPr>
              <a:t>Student Error…</a:t>
            </a:r>
            <a:endParaRPr lang="en-US" dirty="0">
              <a:latin typeface="AbcBulletin" pitchFamily="2" charset="0"/>
            </a:endParaRPr>
          </a:p>
        </p:txBody>
      </p:sp>
      <p:sp>
        <p:nvSpPr>
          <p:cNvPr id="3" name="Content Placeholder 2"/>
          <p:cNvSpPr>
            <a:spLocks noGrp="1"/>
          </p:cNvSpPr>
          <p:nvPr>
            <p:ph idx="1"/>
          </p:nvPr>
        </p:nvSpPr>
        <p:spPr/>
        <p:txBody>
          <a:bodyPr>
            <a:normAutofit/>
          </a:bodyPr>
          <a:lstStyle/>
          <a:p>
            <a:pPr>
              <a:buNone/>
            </a:pPr>
            <a:r>
              <a:rPr lang="en-US" sz="2400" dirty="0" smtClean="0">
                <a:latin typeface="Maiandra GD" pitchFamily="34" charset="0"/>
              </a:rPr>
              <a:t>Something that makes me happy is my friend Destiny she doesn’t try to act all cool and she is just goofy like me when she dances she doesn’t care about what nobody says and she just does dirty dancing and laughs an doesn’t worry so she is a lot of fun to hang with because she makes me laugh and we can go to Ingram Park mall and cruise around she is not shy so we always get to met guys.</a:t>
            </a:r>
          </a:p>
          <a:p>
            <a:pPr>
              <a:buNone/>
            </a:pPr>
            <a:endParaRPr lang="en-US" sz="2400" dirty="0" smtClean="0">
              <a:latin typeface="Maiandra GD" pitchFamily="34" charset="0"/>
            </a:endParaRPr>
          </a:p>
          <a:p>
            <a:r>
              <a:rPr lang="en-US" sz="2400" i="1" dirty="0" smtClean="0">
                <a:latin typeface="Maiandra GD" pitchFamily="34" charset="0"/>
              </a:rPr>
              <a:t>Are you breathless yet???</a:t>
            </a:r>
            <a:endParaRPr lang="en-US" sz="2400" i="1" dirty="0">
              <a:latin typeface="Maiandra GD"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3" y="381000"/>
            <a:ext cx="7799294" cy="838200"/>
          </a:xfrm>
        </p:spPr>
        <p:txBody>
          <a:bodyPr/>
          <a:lstStyle/>
          <a:p>
            <a:pPr algn="ctr"/>
            <a:r>
              <a:rPr lang="en-US" dirty="0" smtClean="0">
                <a:latin typeface="AbcBulletin" pitchFamily="2" charset="0"/>
              </a:rPr>
              <a:t>Mentor sentences</a:t>
            </a:r>
            <a:endParaRPr lang="en-US" dirty="0">
              <a:latin typeface="AbcBulletin" pitchFamily="2" charset="0"/>
            </a:endParaRPr>
          </a:p>
        </p:txBody>
      </p:sp>
      <p:sp>
        <p:nvSpPr>
          <p:cNvPr id="3" name="Content Placeholder 2"/>
          <p:cNvSpPr>
            <a:spLocks noGrp="1"/>
          </p:cNvSpPr>
          <p:nvPr>
            <p:ph idx="1"/>
          </p:nvPr>
        </p:nvSpPr>
        <p:spPr>
          <a:xfrm>
            <a:off x="457200" y="1066800"/>
            <a:ext cx="8305800" cy="5486399"/>
          </a:xfrm>
        </p:spPr>
        <p:txBody>
          <a:bodyPr>
            <a:normAutofit fontScale="85000" lnSpcReduction="20000"/>
          </a:bodyPr>
          <a:lstStyle/>
          <a:p>
            <a:pPr>
              <a:buNone/>
            </a:pPr>
            <a:r>
              <a:rPr lang="en-US" sz="1900" b="1" i="1" dirty="0" smtClean="0">
                <a:latin typeface="Maiandra GD" pitchFamily="34" charset="0"/>
              </a:rPr>
              <a:t>Please copy these sentences into the </a:t>
            </a:r>
            <a:r>
              <a:rPr lang="en-US" sz="1900" b="1" i="1" dirty="0" smtClean="0">
                <a:latin typeface="Maiandra GD" pitchFamily="34" charset="0"/>
              </a:rPr>
              <a:t>“</a:t>
            </a:r>
            <a:r>
              <a:rPr lang="en-US" sz="1900" b="1" i="1" dirty="0" smtClean="0">
                <a:latin typeface="Maiandra GD" pitchFamily="34" charset="0"/>
              </a:rPr>
              <a:t>Writing”</a:t>
            </a:r>
            <a:r>
              <a:rPr lang="en-US" sz="1900" b="1" i="1" dirty="0" smtClean="0">
                <a:latin typeface="Maiandra GD" pitchFamily="34" charset="0"/>
              </a:rPr>
              <a:t> </a:t>
            </a:r>
            <a:r>
              <a:rPr lang="en-US" sz="1900" b="1" i="1" dirty="0" smtClean="0">
                <a:latin typeface="Maiandra GD" pitchFamily="34" charset="0"/>
              </a:rPr>
              <a:t>section of your Writer’s Notebook and title them “Run-On Mentor Sentences”</a:t>
            </a:r>
          </a:p>
          <a:p>
            <a:r>
              <a:rPr lang="en-US" dirty="0" smtClean="0">
                <a:latin typeface="Maiandra GD" pitchFamily="34" charset="0"/>
              </a:rPr>
              <a:t>They handle the BB gun carelessly, </a:t>
            </a:r>
            <a:r>
              <a:rPr lang="en-US" b="1" dirty="0" smtClean="0">
                <a:latin typeface="Maiandra GD" pitchFamily="34" charset="0"/>
              </a:rPr>
              <a:t>trading it back and forth, each slinging the barrel over his shoulder like a hunter in a frontier television show.</a:t>
            </a:r>
            <a:r>
              <a:rPr lang="en-US" dirty="0" smtClean="0">
                <a:latin typeface="Maiandra GD" pitchFamily="34" charset="0"/>
              </a:rPr>
              <a:t> (p.1)</a:t>
            </a:r>
          </a:p>
          <a:p>
            <a:r>
              <a:rPr lang="en-US" dirty="0" smtClean="0">
                <a:latin typeface="Maiandra GD" pitchFamily="34" charset="0"/>
              </a:rPr>
              <a:t>They are showing your name, </a:t>
            </a:r>
            <a:r>
              <a:rPr lang="en-US" b="1" dirty="0" smtClean="0">
                <a:latin typeface="Maiandra GD" pitchFamily="34" charset="0"/>
              </a:rPr>
              <a:t>asking if dinner is ready yet.</a:t>
            </a:r>
            <a:r>
              <a:rPr lang="en-US" dirty="0" smtClean="0">
                <a:latin typeface="Maiandra GD" pitchFamily="34" charset="0"/>
              </a:rPr>
              <a:t> (p.1)</a:t>
            </a:r>
          </a:p>
          <a:p>
            <a:pPr lvl="1"/>
            <a:r>
              <a:rPr lang="en-US" dirty="0" smtClean="0">
                <a:latin typeface="Maiandra GD" pitchFamily="34" charset="0"/>
              </a:rPr>
              <a:t>Jim </a:t>
            </a:r>
            <a:r>
              <a:rPr lang="en-US" dirty="0" err="1" smtClean="0">
                <a:latin typeface="Maiandra GD" pitchFamily="34" charset="0"/>
              </a:rPr>
              <a:t>Grimsley</a:t>
            </a:r>
            <a:r>
              <a:rPr lang="en-US" dirty="0" smtClean="0">
                <a:latin typeface="Maiandra GD" pitchFamily="34" charset="0"/>
              </a:rPr>
              <a:t>, </a:t>
            </a:r>
            <a:r>
              <a:rPr lang="en-US" i="1" dirty="0" smtClean="0">
                <a:latin typeface="Maiandra GD" pitchFamily="34" charset="0"/>
              </a:rPr>
              <a:t>Winter Birds</a:t>
            </a:r>
            <a:endParaRPr lang="en-US" dirty="0" smtClean="0">
              <a:latin typeface="Maiandra GD" pitchFamily="34" charset="0"/>
            </a:endParaRPr>
          </a:p>
          <a:p>
            <a:r>
              <a:rPr lang="en-US" dirty="0" smtClean="0">
                <a:latin typeface="Maiandra GD" pitchFamily="34" charset="0"/>
              </a:rPr>
              <a:t>And Furlough found his brother in the library, </a:t>
            </a:r>
            <a:r>
              <a:rPr lang="en-US" b="1" dirty="0" smtClean="0">
                <a:latin typeface="Maiandra GD" pitchFamily="34" charset="0"/>
              </a:rPr>
              <a:t>standing  on top of the great open book, his tail wrapped tightly around his feet, his small body shivering.</a:t>
            </a:r>
            <a:r>
              <a:rPr lang="en-US" dirty="0" smtClean="0">
                <a:latin typeface="Maiandra GD" pitchFamily="34" charset="0"/>
              </a:rPr>
              <a:t> (p. 46)</a:t>
            </a:r>
          </a:p>
          <a:p>
            <a:pPr lvl="1"/>
            <a:r>
              <a:rPr lang="en-US" dirty="0" smtClean="0">
                <a:latin typeface="Maiandra GD" pitchFamily="34" charset="0"/>
              </a:rPr>
              <a:t>Kate </a:t>
            </a:r>
            <a:r>
              <a:rPr lang="en-US" dirty="0" err="1" smtClean="0">
                <a:latin typeface="Maiandra GD" pitchFamily="34" charset="0"/>
              </a:rPr>
              <a:t>DiCamillo</a:t>
            </a:r>
            <a:r>
              <a:rPr lang="en-US" dirty="0" smtClean="0">
                <a:latin typeface="Maiandra GD" pitchFamily="34" charset="0"/>
              </a:rPr>
              <a:t>, </a:t>
            </a:r>
            <a:r>
              <a:rPr lang="en-US" i="1" dirty="0" smtClean="0">
                <a:latin typeface="Maiandra GD" pitchFamily="34" charset="0"/>
              </a:rPr>
              <a:t>The Tale of </a:t>
            </a:r>
            <a:r>
              <a:rPr lang="en-US" i="1" dirty="0" err="1" smtClean="0">
                <a:latin typeface="Maiandra GD" pitchFamily="34" charset="0"/>
              </a:rPr>
              <a:t>Desperaux</a:t>
            </a:r>
            <a:endParaRPr lang="en-US" i="1" dirty="0" smtClean="0">
              <a:latin typeface="Maiandra GD" pitchFamily="34" charset="0"/>
            </a:endParaRPr>
          </a:p>
          <a:p>
            <a:r>
              <a:rPr lang="en-US" dirty="0" smtClean="0">
                <a:latin typeface="Maiandra GD" pitchFamily="34" charset="0"/>
              </a:rPr>
              <a:t>She stands there, </a:t>
            </a:r>
            <a:r>
              <a:rPr lang="en-US" b="1" dirty="0" smtClean="0">
                <a:latin typeface="Maiandra GD" pitchFamily="34" charset="0"/>
              </a:rPr>
              <a:t>staring at the lake, knowing that her dad is gone forever.</a:t>
            </a:r>
            <a:endParaRPr lang="en-US" dirty="0" smtClean="0">
              <a:latin typeface="Maiandra GD" pitchFamily="34" charset="0"/>
            </a:endParaRPr>
          </a:p>
          <a:p>
            <a:pPr lvl="1"/>
            <a:r>
              <a:rPr lang="en-US" dirty="0" smtClean="0">
                <a:latin typeface="Maiandra GD" pitchFamily="34" charset="0"/>
              </a:rPr>
              <a:t>Justin, sixth grader</a:t>
            </a:r>
            <a:endParaRPr lang="en-US" dirty="0">
              <a:latin typeface="Maiandra GD"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23" presetID="30" presetClass="entr" presetSubtype="0"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800" decel="100000"/>
                                        <p:tgtEl>
                                          <p:spTgt spid="3">
                                            <p:txEl>
                                              <p:pRg st="1" end="1"/>
                                            </p:txEl>
                                          </p:spTgt>
                                        </p:tgtEl>
                                      </p:cBhvr>
                                    </p:animEffect>
                                    <p:anim calcmode="lin" valueType="num">
                                      <p:cBhvr>
                                        <p:cTn id="2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31" presetID="30" presetClass="entr" presetSubtype="0" fill="hold"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800" decel="100000"/>
                                        <p:tgtEl>
                                          <p:spTgt spid="3">
                                            <p:txEl>
                                              <p:pRg st="2" end="2"/>
                                            </p:txEl>
                                          </p:spTgt>
                                        </p:tgtEl>
                                      </p:cBhvr>
                                    </p:animEffect>
                                    <p:anim calcmode="lin" valueType="num">
                                      <p:cBhvr>
                                        <p:cTn id="3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39" presetID="30" presetClass="entr" presetSubtype="0" fill="hold"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800" decel="100000"/>
                                        <p:tgtEl>
                                          <p:spTgt spid="3">
                                            <p:txEl>
                                              <p:pRg st="3" end="3"/>
                                            </p:txEl>
                                          </p:spTgt>
                                        </p:tgtEl>
                                      </p:cBhvr>
                                    </p:animEffect>
                                    <p:anim calcmode="lin" valueType="num">
                                      <p:cBhvr>
                                        <p:cTn id="42"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3"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4"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47" presetID="30" presetClass="entr" presetSubtype="0" fill="hold" nodeType="with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800" decel="100000"/>
                                        <p:tgtEl>
                                          <p:spTgt spid="3">
                                            <p:txEl>
                                              <p:pRg st="4" end="4"/>
                                            </p:txEl>
                                          </p:spTgt>
                                        </p:tgtEl>
                                      </p:cBhvr>
                                    </p:animEffect>
                                    <p:anim calcmode="lin" valueType="num">
                                      <p:cBhvr>
                                        <p:cTn id="50"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1"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2"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3"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4"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55" presetID="30" presetClass="entr" presetSubtype="0" fill="hold" nodeType="with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800" decel="100000"/>
                                        <p:tgtEl>
                                          <p:spTgt spid="3">
                                            <p:txEl>
                                              <p:pRg st="5" end="5"/>
                                            </p:txEl>
                                          </p:spTgt>
                                        </p:tgtEl>
                                      </p:cBhvr>
                                    </p:animEffect>
                                    <p:anim calcmode="lin" valueType="num">
                                      <p:cBhvr>
                                        <p:cTn id="5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par>
                                <p:cTn id="63" presetID="30" presetClass="entr" presetSubtype="0" fill="hold" nodeType="with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Effect transition="in" filter="fade">
                                      <p:cBhvr>
                                        <p:cTn id="65" dur="800" decel="100000"/>
                                        <p:tgtEl>
                                          <p:spTgt spid="3">
                                            <p:txEl>
                                              <p:pRg st="6" end="6"/>
                                            </p:txEl>
                                          </p:spTgt>
                                        </p:tgtEl>
                                      </p:cBhvr>
                                    </p:animEffect>
                                    <p:anim calcmode="lin" valueType="num">
                                      <p:cBhvr>
                                        <p:cTn id="66"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67"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68"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par>
                                <p:cTn id="71" presetID="30" presetClass="entr" presetSubtype="0" fill="hold" nodeType="withEffect">
                                  <p:stCondLst>
                                    <p:cond delay="0"/>
                                  </p:stCondLst>
                                  <p:childTnLst>
                                    <p:set>
                                      <p:cBhvr>
                                        <p:cTn id="72" dur="1" fill="hold">
                                          <p:stCondLst>
                                            <p:cond delay="0"/>
                                          </p:stCondLst>
                                        </p:cTn>
                                        <p:tgtEl>
                                          <p:spTgt spid="3">
                                            <p:txEl>
                                              <p:pRg st="7" end="7"/>
                                            </p:txEl>
                                          </p:spTgt>
                                        </p:tgtEl>
                                        <p:attrNameLst>
                                          <p:attrName>style.visibility</p:attrName>
                                        </p:attrNameLst>
                                      </p:cBhvr>
                                      <p:to>
                                        <p:strVal val="visible"/>
                                      </p:to>
                                    </p:set>
                                    <p:animEffect transition="in" filter="fade">
                                      <p:cBhvr>
                                        <p:cTn id="73" dur="800" decel="100000"/>
                                        <p:tgtEl>
                                          <p:spTgt spid="3">
                                            <p:txEl>
                                              <p:pRg st="7" end="7"/>
                                            </p:txEl>
                                          </p:spTgt>
                                        </p:tgtEl>
                                      </p:cBhvr>
                                    </p:animEffect>
                                    <p:anim calcmode="lin" valueType="num">
                                      <p:cBhvr>
                                        <p:cTn id="74"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75"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76"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77"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78"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53" y="416859"/>
            <a:ext cx="7799294" cy="1030941"/>
          </a:xfrm>
        </p:spPr>
        <p:txBody>
          <a:bodyPr/>
          <a:lstStyle/>
          <a:p>
            <a:pPr algn="ctr"/>
            <a:r>
              <a:rPr lang="en-US" dirty="0" smtClean="0">
                <a:latin typeface="AbcBulletin" pitchFamily="2" charset="0"/>
              </a:rPr>
              <a:t>Dependence</a:t>
            </a:r>
            <a:endParaRPr lang="en-US" dirty="0">
              <a:latin typeface="AbcBulletin" pitchFamily="2" charset="0"/>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Maiandra GD" pitchFamily="34" charset="0"/>
              </a:rPr>
              <a:t>How would you define </a:t>
            </a:r>
            <a:r>
              <a:rPr lang="en-US" b="1" dirty="0" smtClean="0">
                <a:latin typeface="Maiandra GD" pitchFamily="34" charset="0"/>
              </a:rPr>
              <a:t>dependence</a:t>
            </a:r>
            <a:r>
              <a:rPr lang="en-US" dirty="0" smtClean="0">
                <a:latin typeface="Maiandra GD" pitchFamily="34" charset="0"/>
              </a:rPr>
              <a:t>?</a:t>
            </a:r>
          </a:p>
          <a:p>
            <a:r>
              <a:rPr lang="en-US" dirty="0" smtClean="0">
                <a:latin typeface="Maiandra GD" pitchFamily="34" charset="0"/>
              </a:rPr>
              <a:t>When you get older, you will no longer be dependent. You will stand on your own. That’s the whole point of school – to make you independent.</a:t>
            </a:r>
          </a:p>
          <a:p>
            <a:pPr>
              <a:buNone/>
            </a:pPr>
            <a:r>
              <a:rPr lang="en-US" b="1" dirty="0" smtClean="0">
                <a:latin typeface="Maiandra GD" pitchFamily="34" charset="0"/>
              </a:rPr>
              <a:t>Copy the following bullet points on your sheet of paper:</a:t>
            </a:r>
          </a:p>
          <a:p>
            <a:r>
              <a:rPr lang="en-US" dirty="0" smtClean="0">
                <a:latin typeface="Maiandra GD" pitchFamily="34" charset="0"/>
              </a:rPr>
              <a:t>A sentence has to earn its independence by having a subject and a verb and a complete thought. </a:t>
            </a:r>
          </a:p>
          <a:p>
            <a:r>
              <a:rPr lang="en-US" dirty="0" smtClean="0">
                <a:latin typeface="Maiandra GD" pitchFamily="34" charset="0"/>
              </a:rPr>
              <a:t>Sentences are independent, and fragments are dependent – they can’t stand on their own.</a:t>
            </a:r>
            <a:endParaRPr lang="en-US" dirty="0">
              <a:latin typeface="Maiandra GD"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bcBulletin" pitchFamily="2" charset="0"/>
              </a:rPr>
              <a:t>Mentor sentence</a:t>
            </a:r>
            <a:endParaRPr lang="en-US" dirty="0">
              <a:latin typeface="AbcBulletin" pitchFamily="2" charset="0"/>
            </a:endParaRPr>
          </a:p>
        </p:txBody>
      </p:sp>
      <p:sp>
        <p:nvSpPr>
          <p:cNvPr id="3" name="Content Placeholder 2"/>
          <p:cNvSpPr>
            <a:spLocks noGrp="1"/>
          </p:cNvSpPr>
          <p:nvPr>
            <p:ph idx="1"/>
          </p:nvPr>
        </p:nvSpPr>
        <p:spPr>
          <a:xfrm>
            <a:off x="914400" y="1524000"/>
            <a:ext cx="7772400" cy="4783948"/>
          </a:xfrm>
        </p:spPr>
        <p:txBody>
          <a:bodyPr/>
          <a:lstStyle/>
          <a:p>
            <a:r>
              <a:rPr lang="en-US" i="1" dirty="0" smtClean="0">
                <a:latin typeface="Maiandra GD" pitchFamily="34" charset="0"/>
              </a:rPr>
              <a:t>They handle the BB gun carelessly, </a:t>
            </a:r>
            <a:r>
              <a:rPr lang="en-US" b="1" i="1" dirty="0" smtClean="0">
                <a:latin typeface="Maiandra GD" pitchFamily="34" charset="0"/>
              </a:rPr>
              <a:t>trading it back and forth, each slinging the barrel over his shoulder like a hunter in a frontier television show.</a:t>
            </a:r>
            <a:r>
              <a:rPr lang="en-US" i="1" dirty="0" smtClean="0">
                <a:latin typeface="Maiandra GD" pitchFamily="34" charset="0"/>
              </a:rPr>
              <a:t> </a:t>
            </a:r>
            <a:r>
              <a:rPr lang="en-US" dirty="0" smtClean="0">
                <a:latin typeface="Maiandra GD" pitchFamily="34" charset="0"/>
              </a:rPr>
              <a:t>(p.1)</a:t>
            </a:r>
          </a:p>
          <a:p>
            <a:pPr marL="742950" lvl="2" indent="-342900"/>
            <a:r>
              <a:rPr lang="en-US" dirty="0" smtClean="0">
                <a:latin typeface="Maiandra GD" pitchFamily="34" charset="0"/>
              </a:rPr>
              <a:t>Jim </a:t>
            </a:r>
            <a:r>
              <a:rPr lang="en-US" dirty="0" err="1" smtClean="0">
                <a:latin typeface="Maiandra GD" pitchFamily="34" charset="0"/>
              </a:rPr>
              <a:t>Grimsley</a:t>
            </a:r>
            <a:r>
              <a:rPr lang="en-US" dirty="0" smtClean="0">
                <a:latin typeface="Maiandra GD" pitchFamily="34" charset="0"/>
              </a:rPr>
              <a:t>, </a:t>
            </a:r>
            <a:r>
              <a:rPr lang="en-US" i="1" dirty="0" smtClean="0">
                <a:latin typeface="Maiandra GD" pitchFamily="34" charset="0"/>
              </a:rPr>
              <a:t>Winter Birds</a:t>
            </a:r>
            <a:endParaRPr lang="en-US" dirty="0" smtClean="0">
              <a:latin typeface="Maiandra GD" pitchFamily="34" charset="0"/>
            </a:endParaRPr>
          </a:p>
          <a:p>
            <a:r>
              <a:rPr lang="en-US" dirty="0" smtClean="0">
                <a:latin typeface="Maiandra GD" pitchFamily="34" charset="0"/>
              </a:rPr>
              <a:t>Let’s do the sentence test…</a:t>
            </a:r>
          </a:p>
          <a:p>
            <a:r>
              <a:rPr lang="en-US" dirty="0" smtClean="0">
                <a:latin typeface="Maiandra GD" pitchFamily="34" charset="0"/>
              </a:rPr>
              <a:t>Does it express a complete thought?</a:t>
            </a:r>
          </a:p>
          <a:p>
            <a:r>
              <a:rPr lang="en-US" dirty="0" smtClean="0">
                <a:latin typeface="Maiandra GD" pitchFamily="34" charset="0"/>
              </a:rPr>
              <a:t>How does it stand on its  own?</a:t>
            </a:r>
          </a:p>
          <a:p>
            <a:pPr lvl="1"/>
            <a:r>
              <a:rPr lang="en-US" dirty="0" smtClean="0">
                <a:latin typeface="Maiandra GD" pitchFamily="34" charset="0"/>
              </a:rPr>
              <a:t>Does it leave you </a:t>
            </a:r>
            <a:r>
              <a:rPr lang="en-US" dirty="0" err="1" smtClean="0">
                <a:latin typeface="Maiandra GD" pitchFamily="34" charset="0"/>
              </a:rPr>
              <a:t>hangin</a:t>
            </a:r>
            <a:r>
              <a:rPr lang="en-US" dirty="0" smtClean="0">
                <a:latin typeface="Maiandra GD" pitchFamily="34" charset="0"/>
              </a:rPr>
              <a: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anim calcmode="lin" valueType="num">
                                      <p:cBhvr>
                                        <p:cTn id="24"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41" presetClass="entr" presetSubtype="0" fill="hold" nodeType="clickEffect">
                                  <p:stCondLst>
                                    <p:cond delay="0"/>
                                  </p:stCondLst>
                                  <p:iterate type="lt">
                                    <p:tmPct val="10000"/>
                                  </p:iterate>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xEl>
                                              <p:pRg st="2" end="2"/>
                                            </p:txEl>
                                          </p:spTgt>
                                        </p:tgtEl>
                                      </p:cBhvr>
                                    </p:animEffect>
                                  </p:childTnLst>
                                </p:cTn>
                              </p:par>
                              <p:par>
                                <p:cTn id="36" presetID="41" presetClass="entr" presetSubtype="0" fill="hold" nodeType="withEffect">
                                  <p:stCondLst>
                                    <p:cond delay="0"/>
                                  </p:stCondLst>
                                  <p:iterate type="lt">
                                    <p:tmPct val="10000"/>
                                  </p:iterate>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3">
                                            <p:txEl>
                                              <p:pRg st="3" end="3"/>
                                            </p:txEl>
                                          </p:spTgt>
                                        </p:tgtEl>
                                      </p:cBhvr>
                                    </p:animEffect>
                                  </p:childTnLst>
                                </p:cTn>
                              </p:par>
                              <p:par>
                                <p:cTn id="43" presetID="41" presetClass="entr" presetSubtype="0" fill="hold" nodeType="withEffect">
                                  <p:stCondLst>
                                    <p:cond delay="0"/>
                                  </p:stCondLst>
                                  <p:iterate type="lt">
                                    <p:tmPct val="10000"/>
                                  </p:iterate>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p:cTn id="45"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7"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3">
                                            <p:txEl>
                                              <p:pRg st="4" end="4"/>
                                            </p:txEl>
                                          </p:spTgt>
                                        </p:tgtEl>
                                      </p:cBhvr>
                                    </p:animEffect>
                                  </p:childTnLst>
                                </p:cTn>
                              </p:par>
                              <p:par>
                                <p:cTn id="50" presetID="41" presetClass="entr" presetSubtype="0" fill="hold" nodeType="withEffect">
                                  <p:stCondLst>
                                    <p:cond delay="0"/>
                                  </p:stCondLst>
                                  <p:iterate type="lt">
                                    <p:tmPct val="10000"/>
                                  </p:iterate>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bcBulletin" pitchFamily="2" charset="0"/>
              </a:rPr>
              <a:t>Lean on Me…</a:t>
            </a:r>
            <a:endParaRPr lang="en-US" dirty="0">
              <a:latin typeface="AbcBulletin" pitchFamily="2" charset="0"/>
            </a:endParaRPr>
          </a:p>
        </p:txBody>
      </p:sp>
      <p:sp>
        <p:nvSpPr>
          <p:cNvPr id="3" name="Content Placeholder 2"/>
          <p:cNvSpPr>
            <a:spLocks noGrp="1"/>
          </p:cNvSpPr>
          <p:nvPr>
            <p:ph idx="1"/>
          </p:nvPr>
        </p:nvSpPr>
        <p:spPr/>
        <p:txBody>
          <a:bodyPr>
            <a:normAutofit fontScale="92500" lnSpcReduction="20000"/>
          </a:bodyPr>
          <a:lstStyle/>
          <a:p>
            <a:pPr>
              <a:buNone/>
            </a:pPr>
            <a:r>
              <a:rPr lang="en-US" i="1" dirty="0" smtClean="0">
                <a:latin typeface="Maiandra GD" pitchFamily="34" charset="0"/>
              </a:rPr>
              <a:t>“trading it back and forth”</a:t>
            </a:r>
          </a:p>
          <a:p>
            <a:r>
              <a:rPr lang="en-US" dirty="0" smtClean="0">
                <a:latin typeface="Maiandra GD" pitchFamily="34" charset="0"/>
              </a:rPr>
              <a:t>Let’s give it the sentence test…</a:t>
            </a:r>
          </a:p>
          <a:p>
            <a:r>
              <a:rPr lang="en-US" dirty="0" smtClean="0">
                <a:latin typeface="Maiandra GD" pitchFamily="34" charset="0"/>
              </a:rPr>
              <a:t>These words can’t stand on their own, but dependent things </a:t>
            </a:r>
            <a:r>
              <a:rPr lang="en-US" b="1" dirty="0" smtClean="0">
                <a:latin typeface="Maiandra GD" pitchFamily="34" charset="0"/>
              </a:rPr>
              <a:t>can</a:t>
            </a:r>
            <a:r>
              <a:rPr lang="en-US" dirty="0" smtClean="0">
                <a:latin typeface="Maiandra GD" pitchFamily="34" charset="0"/>
              </a:rPr>
              <a:t> lean on independent things.</a:t>
            </a:r>
          </a:p>
          <a:p>
            <a:pPr lvl="1"/>
            <a:r>
              <a:rPr lang="en-US" dirty="0" smtClean="0">
                <a:latin typeface="Maiandra GD" pitchFamily="34" charset="0"/>
              </a:rPr>
              <a:t>Just like you are dependent on independent individuals!</a:t>
            </a:r>
          </a:p>
          <a:p>
            <a:r>
              <a:rPr lang="en-US" dirty="0" smtClean="0">
                <a:latin typeface="Maiandra GD" pitchFamily="34" charset="0"/>
              </a:rPr>
              <a:t>They handle the BB gun carelessly</a:t>
            </a:r>
            <a:r>
              <a:rPr lang="en-US" b="1" i="1" dirty="0" smtClean="0">
                <a:latin typeface="Maiandra GD" pitchFamily="34" charset="0"/>
              </a:rPr>
              <a:t>, trading it back and forth</a:t>
            </a:r>
            <a:r>
              <a:rPr lang="en-US" dirty="0" smtClean="0">
                <a:latin typeface="Maiandra GD" pitchFamily="34" charset="0"/>
              </a:rPr>
              <a:t>.</a:t>
            </a:r>
          </a:p>
          <a:p>
            <a:pPr lvl="1"/>
            <a:r>
              <a:rPr lang="en-US" dirty="0" smtClean="0">
                <a:latin typeface="Maiandra GD" pitchFamily="34" charset="0"/>
              </a:rPr>
              <a:t>We can often attach dependent things that can’t stand on their own to independent things they can lean on.</a:t>
            </a:r>
          </a:p>
          <a:p>
            <a:pPr lvl="1">
              <a:buNone/>
            </a:pPr>
            <a:endParaRPr lang="en-US" dirty="0">
              <a:latin typeface="Maiandra GD"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pPr algn="ctr"/>
            <a:r>
              <a:rPr lang="en-US" dirty="0" smtClean="0">
                <a:latin typeface="AbcBulletin" pitchFamily="2" charset="0"/>
              </a:rPr>
              <a:t>Close your Eyes…Just Listen</a:t>
            </a:r>
            <a:endParaRPr lang="en-US" dirty="0">
              <a:latin typeface="AbcBulletin" pitchFamily="2" charset="0"/>
            </a:endParaRPr>
          </a:p>
        </p:txBody>
      </p:sp>
      <p:sp>
        <p:nvSpPr>
          <p:cNvPr id="3" name="Content Placeholder 2"/>
          <p:cNvSpPr>
            <a:spLocks noGrp="1"/>
          </p:cNvSpPr>
          <p:nvPr>
            <p:ph idx="1"/>
          </p:nvPr>
        </p:nvSpPr>
        <p:spPr/>
        <p:txBody>
          <a:bodyPr>
            <a:normAutofit fontScale="92500"/>
          </a:bodyPr>
          <a:lstStyle/>
          <a:p>
            <a:r>
              <a:rPr lang="en-US" dirty="0" smtClean="0">
                <a:latin typeface="Maiandra GD" pitchFamily="34" charset="0"/>
              </a:rPr>
              <a:t>Ok, I am going to stop analyzing and I just want you to open your ears. Close your eyes and see the sentence as I read it out loud.</a:t>
            </a:r>
          </a:p>
          <a:p>
            <a:pPr lvl="1"/>
            <a:r>
              <a:rPr lang="en-US" dirty="0" smtClean="0">
                <a:latin typeface="Maiandra GD" pitchFamily="34" charset="0"/>
              </a:rPr>
              <a:t>See the way the structures act like a camera, gliding across a scene, getting a close-up of details.</a:t>
            </a:r>
          </a:p>
          <a:p>
            <a:pPr>
              <a:buNone/>
            </a:pPr>
            <a:endParaRPr lang="en-US" dirty="0" smtClean="0">
              <a:latin typeface="Maiandra GD" pitchFamily="34" charset="0"/>
            </a:endParaRPr>
          </a:p>
          <a:p>
            <a:pPr>
              <a:buNone/>
            </a:pPr>
            <a:r>
              <a:rPr lang="en-US" b="1" i="1" dirty="0" smtClean="0">
                <a:latin typeface="Maiandra GD" pitchFamily="34" charset="0"/>
              </a:rPr>
              <a:t>They handle the BB gun carelessly, </a:t>
            </a:r>
            <a:r>
              <a:rPr lang="en-US" i="1" dirty="0" smtClean="0">
                <a:latin typeface="Maiandra GD" pitchFamily="34" charset="0"/>
              </a:rPr>
              <a:t>trading it back and forth, each slinging the barrel over his shoulder like a hunter in a frontier television show.</a:t>
            </a:r>
            <a:endParaRPr lang="en-US" dirty="0" smtClean="0">
              <a:latin typeface="Maiandra GD" pitchFamily="34" charset="0"/>
            </a:endParaRPr>
          </a:p>
          <a:p>
            <a:pPr>
              <a:buNone/>
            </a:pPr>
            <a:endParaRPr lang="en-US" dirty="0" smtClean="0">
              <a:latin typeface="Maiandra GD"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3">
                                            <p:txEl>
                                              <p:pRg st="0" end="0"/>
                                            </p:txEl>
                                          </p:spTgt>
                                        </p:tgtEl>
                                      </p:cBhvr>
                                      <p:by x="150000" y="150000"/>
                                    </p:animScale>
                                  </p:childTnLst>
                                </p:cTn>
                              </p:par>
                              <p:par>
                                <p:cTn id="11" presetID="6" presetClass="emph" presetSubtype="0" fill="hold" nodeType="withEffect">
                                  <p:stCondLst>
                                    <p:cond delay="0"/>
                                  </p:stCondLst>
                                  <p:childTnLst>
                                    <p:animScale>
                                      <p:cBhvr>
                                        <p:cTn id="12"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bcBulletin" pitchFamily="2" charset="0"/>
              </a:rPr>
              <a:t>Control the Camera</a:t>
            </a:r>
            <a:endParaRPr lang="en-US" dirty="0">
              <a:latin typeface="AbcBulletin" pitchFamily="2" charset="0"/>
            </a:endParaRPr>
          </a:p>
        </p:txBody>
      </p:sp>
      <p:sp>
        <p:nvSpPr>
          <p:cNvPr id="3" name="Content Placeholder 2"/>
          <p:cNvSpPr>
            <a:spLocks noGrp="1"/>
          </p:cNvSpPr>
          <p:nvPr>
            <p:ph idx="1"/>
          </p:nvPr>
        </p:nvSpPr>
        <p:spPr/>
        <p:txBody>
          <a:bodyPr>
            <a:normAutofit fontScale="92500" lnSpcReduction="20000"/>
          </a:bodyPr>
          <a:lstStyle/>
          <a:p>
            <a:pPr>
              <a:buNone/>
            </a:pPr>
            <a:r>
              <a:rPr lang="en-US" b="1" i="1" dirty="0" smtClean="0">
                <a:latin typeface="Maiandra GD" pitchFamily="34" charset="0"/>
              </a:rPr>
              <a:t>They handle the BB gun carelessly, </a:t>
            </a:r>
            <a:r>
              <a:rPr lang="en-US" i="1" dirty="0" smtClean="0">
                <a:latin typeface="Maiandra GD" pitchFamily="34" charset="0"/>
              </a:rPr>
              <a:t>trading it back and forth, each slinging the barrel over his shoulder like a hunter in a frontier television show.</a:t>
            </a:r>
          </a:p>
          <a:p>
            <a:r>
              <a:rPr lang="en-US" dirty="0" smtClean="0">
                <a:latin typeface="Maiandra GD" pitchFamily="34" charset="0"/>
              </a:rPr>
              <a:t>Open your Writer’s Notebook to the next clean page in the Writing section, copy this sentence down skipping a couple lines between them…look at how I did it in my notebook.</a:t>
            </a:r>
          </a:p>
          <a:p>
            <a:r>
              <a:rPr lang="en-US" dirty="0" smtClean="0">
                <a:latin typeface="Maiandra GD" pitchFamily="34" charset="0"/>
              </a:rPr>
              <a:t>Now you are going to add pictures to each part of the sentence, create mind movies by making additions to the sentence without running on.</a:t>
            </a:r>
          </a:p>
          <a:p>
            <a:pPr>
              <a:buNone/>
            </a:pP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 presetClass="exit" presetSubtype="10" fill="hold" nodeType="clickEffect">
                                  <p:stCondLst>
                                    <p:cond delay="0"/>
                                  </p:stCondLst>
                                  <p:childTnLst>
                                    <p:animEffect transition="out" filter="checkerboard(across)">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par>
                                <p:cTn id="16" presetID="5" presetClass="exit" presetSubtype="10" fill="hold" nodeType="withEffect">
                                  <p:stCondLst>
                                    <p:cond delay="0"/>
                                  </p:stCondLst>
                                  <p:childTnLst>
                                    <p:animEffect transition="out" filter="checkerboard(across)">
                                      <p:cBhvr>
                                        <p:cTn id="17" dur="500"/>
                                        <p:tgtEl>
                                          <p:spTgt spid="3">
                                            <p:txEl>
                                              <p:pRg st="1" end="1"/>
                                            </p:txEl>
                                          </p:spTgt>
                                        </p:tgtEl>
                                      </p:cBhvr>
                                    </p:animEffect>
                                    <p:set>
                                      <p:cBhvr>
                                        <p:cTn id="18" dur="1" fill="hold">
                                          <p:stCondLst>
                                            <p:cond delay="499"/>
                                          </p:stCondLst>
                                        </p:cTn>
                                        <p:tgtEl>
                                          <p:spTgt spid="3">
                                            <p:txEl>
                                              <p:pRg st="1" end="1"/>
                                            </p:txEl>
                                          </p:spTgt>
                                        </p:tgtEl>
                                        <p:attrNameLst>
                                          <p:attrName>style.visibility</p:attrName>
                                        </p:attrNameLst>
                                      </p:cBhvr>
                                      <p:to>
                                        <p:strVal val="hidden"/>
                                      </p:to>
                                    </p:set>
                                  </p:childTnLst>
                                </p:cTn>
                              </p:par>
                              <p:par>
                                <p:cTn id="19" presetID="5" presetClass="exit" presetSubtype="10" fill="hold" nodeType="withEffect">
                                  <p:stCondLst>
                                    <p:cond delay="0"/>
                                  </p:stCondLst>
                                  <p:childTnLst>
                                    <p:animEffect transition="out" filter="checkerboard(across)">
                                      <p:cBhvr>
                                        <p:cTn id="20" dur="500"/>
                                        <p:tgtEl>
                                          <p:spTgt spid="3">
                                            <p:txEl>
                                              <p:pRg st="2" end="2"/>
                                            </p:txEl>
                                          </p:spTgt>
                                        </p:tgtEl>
                                      </p:cBhvr>
                                    </p:animEffect>
                                    <p:set>
                                      <p:cBhvr>
                                        <p:cTn id="21"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checkerboard(across)">
                                      <p:cBhvr>
                                        <p:cTn id="26" dur="500"/>
                                        <p:tgtEl>
                                          <p:spTgt spid="3">
                                            <p:txEl>
                                              <p:pRg st="0" end="0"/>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checkerboard(across)">
                                      <p:cBhvr>
                                        <p:cTn id="29" dur="500"/>
                                        <p:tgtEl>
                                          <p:spTgt spid="3">
                                            <p:txEl>
                                              <p:pRg st="1" end="1"/>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checkerboard(across)">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Twilight">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wilight">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0" t="100000" r="5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0" t="100000" r="50000" b="10000"/>
          </a:path>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emplate>
  <TotalTime>130</TotalTime>
  <Words>746</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Twilight</vt:lpstr>
      <vt:lpstr>Run-On Sentences</vt:lpstr>
      <vt:lpstr>In Plain English…</vt:lpstr>
      <vt:lpstr>Student Error…</vt:lpstr>
      <vt:lpstr>Mentor sentences</vt:lpstr>
      <vt:lpstr>Dependence</vt:lpstr>
      <vt:lpstr>Mentor sentence</vt:lpstr>
      <vt:lpstr>Lean on Me…</vt:lpstr>
      <vt:lpstr>Close your Eyes…Just Listen</vt:lpstr>
      <vt:lpstr>Control the Camera</vt:lpstr>
      <vt:lpstr>Your Visual Aid..</vt:lpstr>
      <vt:lpstr>Let’s look at our writing…</vt:lpstr>
    </vt:vector>
  </TitlesOfParts>
  <Company>CCPS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Run-On Sentences</dc:title>
  <dc:creator>Angie Hill</dc:creator>
  <cp:lastModifiedBy>Angie Hill</cp:lastModifiedBy>
  <cp:revision>19</cp:revision>
  <dcterms:created xsi:type="dcterms:W3CDTF">2009-09-30T16:33:43Z</dcterms:created>
  <dcterms:modified xsi:type="dcterms:W3CDTF">2009-11-11T16:40:16Z</dcterms:modified>
</cp:coreProperties>
</file>