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0" r:id="rId16"/>
    <p:sldId id="269"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DEA91275-79CE-4873-98F1-FA4DFDD41AD7}"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6067B-488B-4A2C-B5C3-366456FED2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160BF036-85EA-482C-87BE-E724EDD8CC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6D78F-91BC-420A-9905-6D2A843D9C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5ACF081B-E76B-4414-A6D1-975467577D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E0F3C-BC6E-4E48-8EEB-FF429A55E3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316B3-DD81-47E8-8627-C0447B33BF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25E59B-E19D-4DD4-B87F-8E8BD9CAED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B230D3-1DF4-4E5D-96B5-EBFC4C628F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5CB03-5F30-4DA1-8FD3-7D204793CF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E7227-BE26-4B23-ADAD-3779094CB9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E418F588-1F91-433B-BC5C-775932EFE7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FANBOYS</a:t>
            </a:r>
            <a:endParaRPr lang="en-US" dirty="0"/>
          </a:p>
        </p:txBody>
      </p:sp>
      <p:sp>
        <p:nvSpPr>
          <p:cNvPr id="2" name="Title 1"/>
          <p:cNvSpPr>
            <a:spLocks noGrp="1"/>
          </p:cNvSpPr>
          <p:nvPr>
            <p:ph type="ctrTitle"/>
          </p:nvPr>
        </p:nvSpPr>
        <p:spPr/>
        <p:txBody>
          <a:bodyPr/>
          <a:lstStyle/>
          <a:p>
            <a:r>
              <a:rPr lang="en-US" b="1" smtClean="0">
                <a:latin typeface="Maiandra GD" pitchFamily="34" charset="0"/>
              </a:rPr>
              <a:t>Compound </a:t>
            </a:r>
            <a:r>
              <a:rPr lang="en-US" b="1" smtClean="0">
                <a:latin typeface="Maiandra GD" pitchFamily="34" charset="0"/>
              </a:rPr>
              <a:t>Sentences</a:t>
            </a:r>
            <a:endParaRPr lang="en-US" b="1" dirty="0">
              <a:latin typeface="Maiandra G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iandra GD" pitchFamily="34" charset="0"/>
              </a:rPr>
              <a:t>Invitation to write</a:t>
            </a:r>
            <a:endParaRPr lang="en-US" dirty="0">
              <a:latin typeface="Maiandra GD" pitchFamily="34" charset="0"/>
            </a:endParaRPr>
          </a:p>
        </p:txBody>
      </p:sp>
      <p:sp>
        <p:nvSpPr>
          <p:cNvPr id="3" name="Content Placeholder 2"/>
          <p:cNvSpPr>
            <a:spLocks noGrp="1"/>
          </p:cNvSpPr>
          <p:nvPr>
            <p:ph idx="1"/>
          </p:nvPr>
        </p:nvSpPr>
        <p:spPr>
          <a:xfrm>
            <a:off x="1905000" y="1676400"/>
            <a:ext cx="7086600" cy="5181600"/>
          </a:xfrm>
        </p:spPr>
        <p:txBody>
          <a:bodyPr>
            <a:normAutofit fontScale="92500" lnSpcReduction="20000"/>
          </a:bodyPr>
          <a:lstStyle/>
          <a:p>
            <a:pPr>
              <a:buNone/>
            </a:pPr>
            <a:r>
              <a:rPr lang="en-US" dirty="0" smtClean="0">
                <a:latin typeface="Maiandra GD" pitchFamily="34" charset="0"/>
              </a:rPr>
              <a:t>This short story is from a collection of stories called </a:t>
            </a:r>
            <a:r>
              <a:rPr lang="en-US" i="1" dirty="0" smtClean="0">
                <a:latin typeface="Maiandra GD" pitchFamily="34" charset="0"/>
              </a:rPr>
              <a:t>Guys Write for Guys Read,” </a:t>
            </a:r>
            <a:r>
              <a:rPr lang="en-US" dirty="0" smtClean="0">
                <a:latin typeface="Maiandra GD" pitchFamily="34" charset="0"/>
              </a:rPr>
              <a:t>this story titled, “Let’s Go to Videotape,” is by Dan </a:t>
            </a:r>
            <a:r>
              <a:rPr lang="en-US" dirty="0" err="1" smtClean="0">
                <a:latin typeface="Maiandra GD" pitchFamily="34" charset="0"/>
              </a:rPr>
              <a:t>Gutman</a:t>
            </a:r>
            <a:r>
              <a:rPr lang="en-US" dirty="0" smtClean="0">
                <a:latin typeface="Maiandra GD" pitchFamily="34" charset="0"/>
              </a:rPr>
              <a:t> who reflects on his continued lack of athletic prowess throughout his lifetime, but he always remembers one moment of athletic perfection – like a videotaped memory that he can play anytime in his mind.</a:t>
            </a:r>
          </a:p>
          <a:p>
            <a:pPr>
              <a:buNone/>
            </a:pPr>
            <a:r>
              <a:rPr lang="en-US" sz="1200" dirty="0" smtClean="0">
                <a:latin typeface="Maiandra GD" pitchFamily="34" charset="0"/>
              </a:rPr>
              <a:t>Read the short story.</a:t>
            </a:r>
          </a:p>
          <a:p>
            <a:r>
              <a:rPr lang="en-US" dirty="0" smtClean="0">
                <a:latin typeface="Maiandra GD" pitchFamily="34" charset="0"/>
              </a:rPr>
              <a:t>Open up your writer’s notebook and turn to the next clean page in the Writing section. Write today’s date.</a:t>
            </a:r>
          </a:p>
          <a:p>
            <a:r>
              <a:rPr lang="en-US" dirty="0" smtClean="0">
                <a:latin typeface="Maiandra GD" pitchFamily="34" charset="0"/>
              </a:rPr>
              <a:t>You are going to </a:t>
            </a:r>
            <a:r>
              <a:rPr lang="en-US" dirty="0" err="1" smtClean="0">
                <a:latin typeface="Maiandra GD" pitchFamily="34" charset="0"/>
              </a:rPr>
              <a:t>freewrite</a:t>
            </a:r>
            <a:r>
              <a:rPr lang="en-US" dirty="0" smtClean="0">
                <a:latin typeface="Maiandra GD" pitchFamily="34" charset="0"/>
              </a:rPr>
              <a:t> about a time you did something impressive or about experiences in gym in general, past or present.</a:t>
            </a:r>
          </a:p>
          <a:p>
            <a:r>
              <a:rPr lang="en-US" dirty="0" smtClean="0">
                <a:latin typeface="Maiandra GD" pitchFamily="34" charset="0"/>
              </a:rPr>
              <a:t>Don’t forget to pay attention to incorporating IMAGERY, DIALOGUE, GREAT DICTION, and SYNTAX!!!!</a:t>
            </a:r>
          </a:p>
          <a:p>
            <a:r>
              <a:rPr lang="en-US" dirty="0" smtClean="0">
                <a:latin typeface="Maiandra GD" pitchFamily="34" charset="0"/>
              </a:rPr>
              <a:t>SHOW ME DON’T TELL ME!!!!!</a:t>
            </a:r>
          </a:p>
          <a:p>
            <a:pPr>
              <a:buNone/>
            </a:pPr>
            <a:endParaRPr lang="en-US" dirty="0" smtClean="0">
              <a:latin typeface="Maiandra GD" pitchFamily="34" charset="0"/>
            </a:endParaRPr>
          </a:p>
          <a:p>
            <a:pPr>
              <a:buNone/>
            </a:pPr>
            <a:endParaRPr lang="en-US" dirty="0">
              <a:latin typeface="Maiandra GD"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8001000" cy="5668963"/>
          </a:xfrm>
        </p:spPr>
        <p:txBody>
          <a:bodyPr>
            <a:normAutofit/>
          </a:bodyPr>
          <a:lstStyle/>
          <a:p>
            <a:pPr>
              <a:buNone/>
            </a:pPr>
            <a:endParaRPr lang="en-US" i="1" dirty="0" smtClean="0">
              <a:latin typeface="Maiandra GD" pitchFamily="34" charset="0"/>
            </a:endParaRPr>
          </a:p>
          <a:p>
            <a:pPr>
              <a:buNone/>
            </a:pPr>
            <a:endParaRPr lang="en-US" i="1" dirty="0" smtClean="0">
              <a:latin typeface="Maiandra GD" pitchFamily="34" charset="0"/>
            </a:endParaRPr>
          </a:p>
          <a:p>
            <a:pPr>
              <a:buNone/>
            </a:pPr>
            <a:r>
              <a:rPr lang="en-US" i="1" dirty="0" smtClean="0">
                <a:latin typeface="Maiandra GD" pitchFamily="34" charset="0"/>
              </a:rPr>
              <a:t>But usually, the game we played in gym was kickball. I like kickball, mostly because nobody had to take off his shirt to play it.</a:t>
            </a:r>
          </a:p>
          <a:p>
            <a:pPr>
              <a:buNone/>
            </a:pPr>
            <a:r>
              <a:rPr lang="en-US" i="1" dirty="0" smtClean="0">
                <a:latin typeface="Maiandra GD" pitchFamily="34" charset="0"/>
              </a:rPr>
              <a:t>	There were about a dozen boys on each team, and the fielders would scatter across the big gym. Little guys like me would try to hit dribblers past the infield and scoot to first base before the ball got there. Big guys could bang the ball as far as they could and bounce it off the far wall.</a:t>
            </a:r>
          </a:p>
          <a:p>
            <a:pPr>
              <a:buNone/>
            </a:pPr>
            <a:r>
              <a:rPr lang="en-US" i="1" dirty="0" smtClean="0">
                <a:latin typeface="Maiandra GD" pitchFamily="34" charset="0"/>
              </a:rPr>
              <a:t>	</a:t>
            </a:r>
            <a:r>
              <a:rPr lang="en-US" dirty="0" smtClean="0">
                <a:latin typeface="Maiandra GD" pitchFamily="34" charset="0"/>
              </a:rPr>
              <a:t>--Dan </a:t>
            </a:r>
            <a:r>
              <a:rPr lang="en-US" dirty="0" err="1" smtClean="0">
                <a:latin typeface="Maiandra GD" pitchFamily="34" charset="0"/>
              </a:rPr>
              <a:t>Gutman</a:t>
            </a:r>
            <a:r>
              <a:rPr lang="en-US" dirty="0" smtClean="0">
                <a:latin typeface="Maiandra GD" pitchFamily="34" charset="0"/>
              </a:rPr>
              <a:t>, “Let’s Go to Videotape,” found in </a:t>
            </a:r>
            <a:r>
              <a:rPr lang="en-US" i="1" dirty="0" smtClean="0">
                <a:latin typeface="Maiandra GD" pitchFamily="34" charset="0"/>
              </a:rPr>
              <a:t>Guys Write for Guys Read</a:t>
            </a:r>
            <a:r>
              <a:rPr lang="en-US" dirty="0" smtClean="0">
                <a:latin typeface="Maiandra GD" pitchFamily="34" charset="0"/>
              </a:rPr>
              <a:t> (2005)</a:t>
            </a:r>
            <a:endParaRPr lang="en-US" i="1" dirty="0">
              <a:latin typeface="Maiandra GD"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iandra GD" pitchFamily="34" charset="0"/>
              </a:rPr>
              <a:t>Invitation to collect</a:t>
            </a:r>
            <a:endParaRPr lang="en-US" dirty="0">
              <a:latin typeface="Maiandra GD" pitchFamily="34" charset="0"/>
            </a:endParaRPr>
          </a:p>
        </p:txBody>
      </p:sp>
      <p:sp>
        <p:nvSpPr>
          <p:cNvPr id="3" name="Content Placeholder 2"/>
          <p:cNvSpPr>
            <a:spLocks noGrp="1"/>
          </p:cNvSpPr>
          <p:nvPr>
            <p:ph idx="1"/>
          </p:nvPr>
        </p:nvSpPr>
        <p:spPr>
          <a:xfrm>
            <a:off x="1905000" y="1752600"/>
            <a:ext cx="6781800" cy="4876800"/>
          </a:xfrm>
        </p:spPr>
        <p:txBody>
          <a:bodyPr>
            <a:normAutofit fontScale="77500" lnSpcReduction="20000"/>
          </a:bodyPr>
          <a:lstStyle/>
          <a:p>
            <a:r>
              <a:rPr lang="en-US" dirty="0" smtClean="0">
                <a:latin typeface="Maiandra GD" pitchFamily="34" charset="0"/>
              </a:rPr>
              <a:t>Pass out copies of “Let’s Go to Videotape” to teams.</a:t>
            </a:r>
          </a:p>
          <a:p>
            <a:r>
              <a:rPr lang="en-US" dirty="0" smtClean="0">
                <a:latin typeface="Maiandra GD" pitchFamily="34" charset="0"/>
              </a:rPr>
              <a:t>Review the Compound Sentence pattern and our examples.</a:t>
            </a:r>
          </a:p>
          <a:p>
            <a:r>
              <a:rPr lang="en-US" dirty="0" smtClean="0">
                <a:latin typeface="Maiandra GD" pitchFamily="34" charset="0"/>
              </a:rPr>
              <a:t>Remember! Every sentence with an “and” isn’t necessarily a compound sentence. For example: </a:t>
            </a:r>
            <a:r>
              <a:rPr lang="en-US" i="1" dirty="0" smtClean="0">
                <a:latin typeface="Maiandra GD" pitchFamily="34" charset="0"/>
              </a:rPr>
              <a:t> I love to eat cheese, and fish.</a:t>
            </a:r>
            <a:r>
              <a:rPr lang="en-US" dirty="0" smtClean="0">
                <a:latin typeface="Maiandra GD" pitchFamily="34" charset="0"/>
              </a:rPr>
              <a:t> </a:t>
            </a:r>
          </a:p>
          <a:p>
            <a:r>
              <a:rPr lang="en-US" dirty="0" smtClean="0">
                <a:latin typeface="Maiandra GD" pitchFamily="34" charset="0"/>
              </a:rPr>
              <a:t>Is this correct?</a:t>
            </a:r>
          </a:p>
          <a:p>
            <a:r>
              <a:rPr lang="en-US" dirty="0" smtClean="0">
                <a:latin typeface="Maiandra GD" pitchFamily="34" charset="0"/>
              </a:rPr>
              <a:t>Have one team member take out a sheet of paper and as a team read through the story and write down all the sentences that are compound sentences. (I know you may think this is childish and you know it, but consider it a review! I can guarantee I will come across you incorrectly writing compound sentences in your writing, so let’s be proactive.)</a:t>
            </a:r>
          </a:p>
          <a:p>
            <a:r>
              <a:rPr lang="en-US" dirty="0" smtClean="0">
                <a:latin typeface="Maiandra GD" pitchFamily="34" charset="0"/>
              </a:rPr>
              <a:t>Teams share out. </a:t>
            </a:r>
          </a:p>
          <a:p>
            <a:r>
              <a:rPr lang="en-US" dirty="0" smtClean="0">
                <a:latin typeface="Maiandra GD" pitchFamily="34" charset="0"/>
              </a:rPr>
              <a:t>As a team reads out a sentence your team wrote down, check them off.</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aiandra GD" pitchFamily="34" charset="0"/>
              </a:rPr>
              <a:t>Invitation to combine</a:t>
            </a:r>
            <a:endParaRPr lang="en-US" dirty="0">
              <a:latin typeface="Maiandra GD" pitchFamily="34" charset="0"/>
            </a:endParaRPr>
          </a:p>
        </p:txBody>
      </p:sp>
      <p:sp>
        <p:nvSpPr>
          <p:cNvPr id="3" name="Content Placeholder 2"/>
          <p:cNvSpPr>
            <a:spLocks noGrp="1"/>
          </p:cNvSpPr>
          <p:nvPr>
            <p:ph idx="1"/>
          </p:nvPr>
        </p:nvSpPr>
        <p:spPr>
          <a:xfrm>
            <a:off x="1981200" y="1828800"/>
            <a:ext cx="7010400" cy="4800600"/>
          </a:xfrm>
        </p:spPr>
        <p:txBody>
          <a:bodyPr>
            <a:noAutofit/>
          </a:bodyPr>
          <a:lstStyle/>
          <a:p>
            <a:r>
              <a:rPr lang="en-US" sz="1800" dirty="0" smtClean="0">
                <a:latin typeface="Maiandra GD" pitchFamily="34" charset="0"/>
              </a:rPr>
              <a:t>Another way to help you become familiar and master the compound sentence is to combine and </a:t>
            </a:r>
            <a:r>
              <a:rPr lang="en-US" sz="1800" dirty="0" err="1" smtClean="0">
                <a:latin typeface="Maiandra GD" pitchFamily="34" charset="0"/>
              </a:rPr>
              <a:t>uncombine</a:t>
            </a:r>
            <a:r>
              <a:rPr lang="en-US" sz="1800" dirty="0" smtClean="0">
                <a:latin typeface="Maiandra GD" pitchFamily="34" charset="0"/>
              </a:rPr>
              <a:t> sentences.</a:t>
            </a:r>
          </a:p>
          <a:p>
            <a:pPr>
              <a:buNone/>
            </a:pPr>
            <a:endParaRPr lang="en-US" sz="1800" dirty="0" smtClean="0">
              <a:latin typeface="Maiandra GD" pitchFamily="34" charset="0"/>
            </a:endParaRPr>
          </a:p>
          <a:p>
            <a:pPr>
              <a:lnSpc>
                <a:spcPct val="120000"/>
              </a:lnSpc>
              <a:spcBef>
                <a:spcPts val="0"/>
              </a:spcBef>
              <a:buNone/>
            </a:pPr>
            <a:r>
              <a:rPr lang="en-US" sz="1800" i="1" dirty="0" smtClean="0">
                <a:latin typeface="Maiandra GD" pitchFamily="34" charset="0"/>
              </a:rPr>
              <a:t>A nervous chuckle rose up in me.</a:t>
            </a:r>
          </a:p>
          <a:p>
            <a:pPr>
              <a:lnSpc>
                <a:spcPct val="120000"/>
              </a:lnSpc>
              <a:spcBef>
                <a:spcPts val="0"/>
              </a:spcBef>
              <a:buNone/>
            </a:pPr>
            <a:r>
              <a:rPr lang="en-US" sz="1800" i="1" dirty="0" smtClean="0">
                <a:latin typeface="Maiandra GD" pitchFamily="34" charset="0"/>
              </a:rPr>
              <a:t>I refused to let it out.</a:t>
            </a:r>
          </a:p>
          <a:p>
            <a:pPr>
              <a:buNone/>
            </a:pPr>
            <a:endParaRPr lang="en-US" sz="1800" i="1" dirty="0" smtClean="0">
              <a:latin typeface="Maiandra GD" pitchFamily="34" charset="0"/>
            </a:endParaRPr>
          </a:p>
          <a:p>
            <a:pPr>
              <a:lnSpc>
                <a:spcPct val="110000"/>
              </a:lnSpc>
              <a:spcBef>
                <a:spcPts val="0"/>
              </a:spcBef>
              <a:buNone/>
            </a:pPr>
            <a:r>
              <a:rPr lang="en-US" sz="1800" i="1" dirty="0" smtClean="0">
                <a:latin typeface="Maiandra GD" pitchFamily="34" charset="0"/>
              </a:rPr>
              <a:t>I tried calling her as soon as I got home from school.</a:t>
            </a:r>
          </a:p>
          <a:p>
            <a:pPr>
              <a:lnSpc>
                <a:spcPct val="110000"/>
              </a:lnSpc>
              <a:spcBef>
                <a:spcPts val="0"/>
              </a:spcBef>
              <a:buNone/>
            </a:pPr>
            <a:r>
              <a:rPr lang="en-US" sz="1800" i="1" dirty="0" smtClean="0">
                <a:latin typeface="Maiandra GD" pitchFamily="34" charset="0"/>
              </a:rPr>
              <a:t>Her line was busy.</a:t>
            </a:r>
          </a:p>
          <a:p>
            <a:pPr>
              <a:buNone/>
            </a:pPr>
            <a:r>
              <a:rPr lang="en-US" sz="1800" i="1" dirty="0" smtClean="0">
                <a:latin typeface="Maiandra GD" pitchFamily="34" charset="0"/>
              </a:rPr>
              <a:t>	--</a:t>
            </a:r>
            <a:r>
              <a:rPr lang="en-US" sz="1800" dirty="0" smtClean="0">
                <a:latin typeface="Maiandra GD" pitchFamily="34" charset="0"/>
              </a:rPr>
              <a:t>Nancy </a:t>
            </a:r>
            <a:r>
              <a:rPr lang="en-US" sz="1800" dirty="0" err="1" smtClean="0">
                <a:latin typeface="Maiandra GD" pitchFamily="34" charset="0"/>
              </a:rPr>
              <a:t>Osa</a:t>
            </a:r>
            <a:r>
              <a:rPr lang="en-US" sz="1800" i="1" dirty="0" smtClean="0">
                <a:latin typeface="Maiandra GD" pitchFamily="34" charset="0"/>
              </a:rPr>
              <a:t>, Cuba 15 </a:t>
            </a:r>
            <a:r>
              <a:rPr lang="en-US" sz="1800" dirty="0" smtClean="0">
                <a:latin typeface="Maiandra GD" pitchFamily="34" charset="0"/>
              </a:rPr>
              <a:t>(2003)</a:t>
            </a:r>
          </a:p>
          <a:p>
            <a:pPr>
              <a:buNone/>
            </a:pPr>
            <a:r>
              <a:rPr lang="en-US" sz="1800" dirty="0" smtClean="0">
                <a:latin typeface="Maiandra GD" pitchFamily="34" charset="0"/>
              </a:rPr>
              <a:t>In your writer’s notebook on the same page you were working on your compound sentences, I want you to combine these two sets of sentences. Don’t forget the comma and FANBOYS!</a:t>
            </a:r>
          </a:p>
          <a:p>
            <a:pPr>
              <a:buNone/>
            </a:pPr>
            <a:r>
              <a:rPr lang="en-US" sz="1800" dirty="0" smtClean="0">
                <a:latin typeface="Maiandra GD" pitchFamily="34" charset="0"/>
              </a:rPr>
              <a:t>Share out.</a:t>
            </a:r>
            <a:endParaRPr lang="en-US" sz="1800" dirty="0">
              <a:latin typeface="Maiandra GD"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iandra GD" pitchFamily="34" charset="0"/>
              </a:rPr>
              <a:t>Invitation to edit</a:t>
            </a:r>
            <a:endParaRPr lang="en-US" dirty="0">
              <a:latin typeface="Maiandra GD" pitchFamily="34" charset="0"/>
            </a:endParaRPr>
          </a:p>
        </p:txBody>
      </p:sp>
      <p:sp>
        <p:nvSpPr>
          <p:cNvPr id="3" name="Content Placeholder 2"/>
          <p:cNvSpPr>
            <a:spLocks noGrp="1"/>
          </p:cNvSpPr>
          <p:nvPr>
            <p:ph idx="1"/>
          </p:nvPr>
        </p:nvSpPr>
        <p:spPr/>
        <p:txBody>
          <a:bodyPr/>
          <a:lstStyle/>
          <a:p>
            <a:pPr>
              <a:buNone/>
            </a:pPr>
            <a:r>
              <a:rPr lang="en-US" i="1" dirty="0" smtClean="0">
                <a:latin typeface="Maiandra GD" pitchFamily="34" charset="0"/>
              </a:rPr>
              <a:t>The Invention of Hugo </a:t>
            </a:r>
            <a:r>
              <a:rPr lang="en-US" i="1" dirty="0" err="1" smtClean="0">
                <a:latin typeface="Maiandra GD" pitchFamily="34" charset="0"/>
              </a:rPr>
              <a:t>Cabret</a:t>
            </a:r>
            <a:endParaRPr lang="en-US" dirty="0" smtClean="0">
              <a:latin typeface="Maiandra GD" pitchFamily="34" charset="0"/>
            </a:endParaRPr>
          </a:p>
          <a:p>
            <a:pPr>
              <a:buNone/>
            </a:pPr>
            <a:r>
              <a:rPr lang="en-US" i="1" dirty="0" smtClean="0">
                <a:latin typeface="Maiandra GD" pitchFamily="34" charset="0"/>
              </a:rPr>
              <a:t>	--Brian Selznick, (2007)</a:t>
            </a:r>
          </a:p>
          <a:p>
            <a:pPr>
              <a:buNone/>
            </a:pPr>
            <a:r>
              <a:rPr lang="en-US" sz="1000" dirty="0" smtClean="0">
                <a:latin typeface="Maiandra GD" pitchFamily="34" charset="0"/>
              </a:rPr>
              <a:t>Show cover and pages of the book under doc cam.</a:t>
            </a:r>
          </a:p>
          <a:p>
            <a:pPr>
              <a:buNone/>
            </a:pPr>
            <a:r>
              <a:rPr lang="en-US" sz="2000" dirty="0" smtClean="0">
                <a:latin typeface="Maiandra GD" pitchFamily="34" charset="0"/>
              </a:rPr>
              <a:t>Hugo has this secret that he is trying to keep, and this girl he knows a little followed him and is about to discover his secret. Hugo fights to keep his secret undiscovered, but Isabelle starts to fight back…</a:t>
            </a:r>
            <a:endParaRPr lang="en-US" sz="2000" dirty="0">
              <a:latin typeface="Maiandra GD"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iandra GD" pitchFamily="34" charset="0"/>
              </a:rPr>
              <a:t>Invitation to edit</a:t>
            </a:r>
            <a:endParaRPr lang="en-US" dirty="0">
              <a:latin typeface="Maiandra GD" pitchFamily="34" charset="0"/>
            </a:endParaRPr>
          </a:p>
        </p:txBody>
      </p:sp>
      <p:sp>
        <p:nvSpPr>
          <p:cNvPr id="3" name="Content Placeholder 2"/>
          <p:cNvSpPr>
            <a:spLocks noGrp="1"/>
          </p:cNvSpPr>
          <p:nvPr>
            <p:ph idx="1"/>
          </p:nvPr>
        </p:nvSpPr>
        <p:spPr>
          <a:xfrm>
            <a:off x="304800" y="1676400"/>
            <a:ext cx="8610600" cy="5181600"/>
          </a:xfrm>
        </p:spPr>
        <p:txBody>
          <a:bodyPr>
            <a:noAutofit/>
          </a:bodyPr>
          <a:lstStyle/>
          <a:p>
            <a:pPr algn="ctr">
              <a:buNone/>
            </a:pPr>
            <a:r>
              <a:rPr lang="en-US" sz="1800" dirty="0" smtClean="0">
                <a:latin typeface="Maiandra GD" pitchFamily="34" charset="0"/>
              </a:rPr>
              <a:t>Uncovering How Writers Communicate with Readers</a:t>
            </a:r>
          </a:p>
          <a:p>
            <a:pPr>
              <a:buNone/>
            </a:pPr>
            <a:r>
              <a:rPr lang="en-US" sz="1800" b="1" dirty="0" smtClean="0">
                <a:latin typeface="Maiandra GD" pitchFamily="34" charset="0"/>
              </a:rPr>
              <a:t>How’d They Do It?</a:t>
            </a:r>
          </a:p>
          <a:p>
            <a:pPr>
              <a:spcBef>
                <a:spcPts val="0"/>
              </a:spcBef>
              <a:buNone/>
            </a:pPr>
            <a:r>
              <a:rPr lang="en-US" sz="1800" i="1" dirty="0" smtClean="0">
                <a:latin typeface="Maiandra GD" pitchFamily="34" charset="0"/>
              </a:rPr>
              <a:t>He yelped in pain, and she grabbed his wrists and pinned his arms to the floor.</a:t>
            </a:r>
          </a:p>
          <a:p>
            <a:pPr>
              <a:spcBef>
                <a:spcPts val="0"/>
              </a:spcBef>
              <a:buNone/>
            </a:pPr>
            <a:r>
              <a:rPr lang="en-US" sz="1800" dirty="0" smtClean="0">
                <a:latin typeface="Maiandra GD" pitchFamily="34" charset="0"/>
              </a:rPr>
              <a:t>	--Brain Selznick, The Invention of Hugo </a:t>
            </a:r>
            <a:r>
              <a:rPr lang="en-US" sz="1800" dirty="0" err="1" smtClean="0">
                <a:latin typeface="Maiandra GD" pitchFamily="34" charset="0"/>
              </a:rPr>
              <a:t>Cabret</a:t>
            </a:r>
            <a:r>
              <a:rPr lang="en-US" sz="1800" dirty="0" smtClean="0">
                <a:latin typeface="Maiandra GD" pitchFamily="34" charset="0"/>
              </a:rPr>
              <a:t> (2007)</a:t>
            </a:r>
          </a:p>
          <a:p>
            <a:pPr>
              <a:spcBef>
                <a:spcPts val="0"/>
              </a:spcBef>
              <a:buNone/>
            </a:pPr>
            <a:endParaRPr lang="en-US" sz="1800" dirty="0" smtClean="0">
              <a:latin typeface="Maiandra GD" pitchFamily="34" charset="0"/>
            </a:endParaRPr>
          </a:p>
          <a:p>
            <a:pPr>
              <a:spcBef>
                <a:spcPts val="0"/>
              </a:spcBef>
              <a:buNone/>
            </a:pPr>
            <a:r>
              <a:rPr lang="en-US" sz="1800" dirty="0" smtClean="0">
                <a:latin typeface="Maiandra GD" pitchFamily="34" charset="0"/>
              </a:rPr>
              <a:t>He yelped in pain, and she grabbed his wrists </a:t>
            </a:r>
            <a:r>
              <a:rPr lang="en-US" sz="1800" smtClean="0">
                <a:latin typeface="Maiandra GD" pitchFamily="34" charset="0"/>
              </a:rPr>
              <a:t>and pins </a:t>
            </a:r>
            <a:r>
              <a:rPr lang="en-US" sz="1800" dirty="0" smtClean="0">
                <a:latin typeface="Maiandra GD" pitchFamily="34" charset="0"/>
              </a:rPr>
              <a:t>his arms to the floor.</a:t>
            </a:r>
          </a:p>
          <a:p>
            <a:pPr>
              <a:spcBef>
                <a:spcPts val="0"/>
              </a:spcBef>
              <a:buNone/>
            </a:pPr>
            <a:endParaRPr lang="en-US" sz="1800" dirty="0" smtClean="0">
              <a:latin typeface="Maiandra GD" pitchFamily="34" charset="0"/>
            </a:endParaRPr>
          </a:p>
          <a:p>
            <a:pPr>
              <a:spcBef>
                <a:spcPts val="0"/>
              </a:spcBef>
              <a:buNone/>
            </a:pPr>
            <a:r>
              <a:rPr lang="en-US" sz="1800" dirty="0" smtClean="0">
                <a:latin typeface="Maiandra GD" pitchFamily="34" charset="0"/>
              </a:rPr>
              <a:t>He yelps in pain, and she grabs his wrists and pins his arms to the floor.</a:t>
            </a:r>
          </a:p>
          <a:p>
            <a:pPr>
              <a:spcBef>
                <a:spcPts val="0"/>
              </a:spcBef>
              <a:buNone/>
            </a:pPr>
            <a:endParaRPr lang="en-US" sz="1800" dirty="0" smtClean="0">
              <a:latin typeface="Maiandra GD" pitchFamily="34" charset="0"/>
            </a:endParaRPr>
          </a:p>
          <a:p>
            <a:pPr>
              <a:spcBef>
                <a:spcPts val="0"/>
              </a:spcBef>
              <a:buNone/>
            </a:pPr>
            <a:r>
              <a:rPr lang="en-US" sz="1800" dirty="0" smtClean="0">
                <a:latin typeface="Maiandra GD" pitchFamily="34" charset="0"/>
              </a:rPr>
              <a:t>He yelped in pain and she grabbed his wrists, and pinned his arms to the floor.</a:t>
            </a:r>
          </a:p>
          <a:p>
            <a:pPr>
              <a:spcBef>
                <a:spcPts val="0"/>
              </a:spcBef>
              <a:buNone/>
            </a:pPr>
            <a:endParaRPr lang="en-US" sz="1800" dirty="0" smtClean="0">
              <a:latin typeface="Maiandra GD" pitchFamily="34" charset="0"/>
            </a:endParaRPr>
          </a:p>
          <a:p>
            <a:pPr>
              <a:spcBef>
                <a:spcPts val="0"/>
              </a:spcBef>
              <a:buNone/>
            </a:pPr>
            <a:r>
              <a:rPr lang="en-US" sz="1800" dirty="0" smtClean="0">
                <a:latin typeface="Maiandra GD" pitchFamily="34" charset="0"/>
              </a:rPr>
              <a:t>He yelped in pain and she grabbed his wrists and pinned his arms to the floor.</a:t>
            </a:r>
          </a:p>
          <a:p>
            <a:pPr>
              <a:spcBef>
                <a:spcPts val="0"/>
              </a:spcBef>
              <a:buNone/>
            </a:pPr>
            <a:endParaRPr lang="en-US" sz="1800" dirty="0" smtClean="0">
              <a:latin typeface="Maiandra GD" pitchFamily="34" charset="0"/>
            </a:endParaRPr>
          </a:p>
          <a:p>
            <a:pPr>
              <a:spcBef>
                <a:spcPts val="0"/>
              </a:spcBef>
              <a:buNone/>
            </a:pPr>
            <a:r>
              <a:rPr lang="en-US" sz="1800" dirty="0" smtClean="0">
                <a:latin typeface="Maiandra GD" pitchFamily="34" charset="0"/>
              </a:rPr>
              <a:t>He yelped in pain, and she grabbed his wrists, and pinned his arms to the floor.</a:t>
            </a:r>
          </a:p>
          <a:p>
            <a:pPr>
              <a:spcBef>
                <a:spcPts val="0"/>
              </a:spcBef>
              <a:buNone/>
            </a:pPr>
            <a:endParaRPr lang="en-US" sz="1800" dirty="0" smtClean="0">
              <a:latin typeface="Maiandra GD" pitchFamily="34" charset="0"/>
            </a:endParaRPr>
          </a:p>
          <a:p>
            <a:pPr>
              <a:spcBef>
                <a:spcPts val="0"/>
              </a:spcBef>
            </a:pPr>
            <a:r>
              <a:rPr lang="en-US" sz="1800" b="1" dirty="0" smtClean="0">
                <a:latin typeface="Maiandra GD" pitchFamily="34" charset="0"/>
              </a:rPr>
              <a:t>Identify changes in each sentence. (commas, conjunctions, powerful verbs.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iandra GD" pitchFamily="34" charset="0"/>
              </a:rPr>
              <a:t>Invitation to collect</a:t>
            </a:r>
            <a:endParaRPr lang="en-US" dirty="0">
              <a:latin typeface="Maiandra GD" pitchFamily="34" charset="0"/>
            </a:endParaRPr>
          </a:p>
        </p:txBody>
      </p:sp>
      <p:sp>
        <p:nvSpPr>
          <p:cNvPr id="3" name="Content Placeholder 2"/>
          <p:cNvSpPr>
            <a:spLocks noGrp="1"/>
          </p:cNvSpPr>
          <p:nvPr>
            <p:ph idx="1"/>
          </p:nvPr>
        </p:nvSpPr>
        <p:spPr/>
        <p:txBody>
          <a:bodyPr>
            <a:normAutofit fontScale="92500" lnSpcReduction="20000"/>
          </a:bodyPr>
          <a:lstStyle/>
          <a:p>
            <a:r>
              <a:rPr lang="en-US" b="1" dirty="0" smtClean="0">
                <a:latin typeface="Maiandra GD" pitchFamily="34" charset="0"/>
              </a:rPr>
              <a:t>For homework:</a:t>
            </a:r>
            <a:r>
              <a:rPr lang="en-US" dirty="0" smtClean="0">
                <a:latin typeface="Maiandra GD" pitchFamily="34" charset="0"/>
              </a:rPr>
              <a:t> Read – or shop – the world, looking for compound sentences in</a:t>
            </a:r>
          </a:p>
          <a:p>
            <a:pPr lvl="1"/>
            <a:r>
              <a:rPr lang="en-US" dirty="0" smtClean="0">
                <a:latin typeface="Maiandra GD" pitchFamily="34" charset="0"/>
              </a:rPr>
              <a:t>Your science or social studies book;</a:t>
            </a:r>
          </a:p>
          <a:p>
            <a:pPr lvl="1"/>
            <a:r>
              <a:rPr lang="en-US" dirty="0" smtClean="0">
                <a:latin typeface="Maiandra GD" pitchFamily="34" charset="0"/>
              </a:rPr>
              <a:t>Advertisements;</a:t>
            </a:r>
          </a:p>
          <a:p>
            <a:pPr lvl="1"/>
            <a:r>
              <a:rPr lang="en-US" dirty="0" smtClean="0">
                <a:latin typeface="Maiandra GD" pitchFamily="34" charset="0"/>
              </a:rPr>
              <a:t>Other people’s speech.</a:t>
            </a:r>
          </a:p>
          <a:p>
            <a:r>
              <a:rPr lang="en-US" dirty="0" smtClean="0">
                <a:latin typeface="Maiandra GD" pitchFamily="34" charset="0"/>
              </a:rPr>
              <a:t>Use the index cards to record the sentences you find. Write one sentence per card.</a:t>
            </a:r>
          </a:p>
          <a:p>
            <a:r>
              <a:rPr lang="en-US" dirty="0" smtClean="0">
                <a:latin typeface="Maiandra GD" pitchFamily="34" charset="0"/>
              </a:rPr>
              <a:t>Tomorrow we will share and post them in the room. We will also revisit an old piece of writing and rework it adding compound sentences.</a:t>
            </a:r>
            <a:endParaRPr lang="en-US" dirty="0">
              <a:latin typeface="Maiandra G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iandra GD" pitchFamily="34" charset="0"/>
              </a:rPr>
              <a:t>Invitation to Notice</a:t>
            </a:r>
            <a:endParaRPr lang="en-US" dirty="0">
              <a:latin typeface="Maiandra GD" pitchFamily="34" charset="0"/>
            </a:endParaRPr>
          </a:p>
        </p:txBody>
      </p:sp>
      <p:sp>
        <p:nvSpPr>
          <p:cNvPr id="3" name="Content Placeholder 2"/>
          <p:cNvSpPr>
            <a:spLocks noGrp="1"/>
          </p:cNvSpPr>
          <p:nvPr>
            <p:ph idx="1"/>
          </p:nvPr>
        </p:nvSpPr>
        <p:spPr/>
        <p:txBody>
          <a:bodyPr/>
          <a:lstStyle/>
          <a:p>
            <a:pPr>
              <a:buNone/>
            </a:pPr>
            <a:r>
              <a:rPr lang="en-US" i="1" dirty="0" smtClean="0">
                <a:latin typeface="Maiandra GD" pitchFamily="34" charset="0"/>
              </a:rPr>
              <a:t>Nick Allen had plenty of ideas, and he knew what to do with them.</a:t>
            </a:r>
          </a:p>
          <a:p>
            <a:pPr>
              <a:buNone/>
            </a:pPr>
            <a:r>
              <a:rPr lang="en-US" i="1" dirty="0" smtClean="0">
                <a:latin typeface="Maiandra GD" pitchFamily="34" charset="0"/>
              </a:rPr>
              <a:t>	</a:t>
            </a:r>
            <a:r>
              <a:rPr lang="en-US" dirty="0" smtClean="0">
                <a:latin typeface="Maiandra GD" pitchFamily="34" charset="0"/>
              </a:rPr>
              <a:t>-- </a:t>
            </a:r>
            <a:r>
              <a:rPr lang="en-US" sz="1600" dirty="0" smtClean="0">
                <a:latin typeface="Maiandra GD" pitchFamily="34" charset="0"/>
              </a:rPr>
              <a:t>Andrew Clements, </a:t>
            </a:r>
            <a:r>
              <a:rPr lang="en-US" sz="1600" i="1" dirty="0" err="1" smtClean="0">
                <a:latin typeface="Maiandra GD" pitchFamily="34" charset="0"/>
              </a:rPr>
              <a:t>Frindle</a:t>
            </a:r>
            <a:r>
              <a:rPr lang="en-US" sz="1600" dirty="0" smtClean="0">
                <a:latin typeface="Maiandra GD" pitchFamily="34" charset="0"/>
              </a:rPr>
              <a:t> (1998)</a:t>
            </a:r>
          </a:p>
          <a:p>
            <a:pPr>
              <a:buNone/>
            </a:pPr>
            <a:endParaRPr lang="en-US" sz="1600" i="1" dirty="0" smtClean="0">
              <a:latin typeface="Maiandra GD" pitchFamily="34" charset="0"/>
            </a:endParaRPr>
          </a:p>
          <a:p>
            <a:r>
              <a:rPr lang="en-US" sz="1600" i="1" dirty="0" smtClean="0">
                <a:latin typeface="Maiandra GD" pitchFamily="34" charset="0"/>
              </a:rPr>
              <a:t>What do you notice about this sentence?</a:t>
            </a:r>
            <a:endParaRPr lang="en-US" sz="1600" i="1" dirty="0">
              <a:latin typeface="Maiandra G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iandra GD" pitchFamily="34" charset="0"/>
              </a:rPr>
              <a:t>Sentence Test…</a:t>
            </a:r>
            <a:endParaRPr lang="en-US" dirty="0">
              <a:latin typeface="Maiandra GD" pitchFamily="34" charset="0"/>
            </a:endParaRPr>
          </a:p>
        </p:txBody>
      </p:sp>
      <p:sp>
        <p:nvSpPr>
          <p:cNvPr id="3" name="Content Placeholder 2"/>
          <p:cNvSpPr>
            <a:spLocks noGrp="1"/>
          </p:cNvSpPr>
          <p:nvPr>
            <p:ph idx="1"/>
          </p:nvPr>
        </p:nvSpPr>
        <p:spPr/>
        <p:txBody>
          <a:bodyPr/>
          <a:lstStyle/>
          <a:p>
            <a:pPr>
              <a:buNone/>
            </a:pPr>
            <a:r>
              <a:rPr lang="en-US" i="1" dirty="0" smtClean="0">
                <a:latin typeface="Maiandra GD" pitchFamily="34" charset="0"/>
              </a:rPr>
              <a:t>Nick Allen had plenty of ides.</a:t>
            </a:r>
          </a:p>
          <a:p>
            <a:r>
              <a:rPr lang="en-US" sz="1800" dirty="0" smtClean="0">
                <a:latin typeface="Maiandra GD" pitchFamily="34" charset="0"/>
              </a:rPr>
              <a:t>Who or what did something?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aiandra GD" pitchFamily="34" charset="0"/>
              </a:rPr>
              <a:t>Sentence test continued….</a:t>
            </a:r>
            <a:endParaRPr lang="en-US" dirty="0">
              <a:latin typeface="Maiandra GD" pitchFamily="34" charset="0"/>
            </a:endParaRPr>
          </a:p>
        </p:txBody>
      </p:sp>
      <p:sp>
        <p:nvSpPr>
          <p:cNvPr id="3" name="Content Placeholder 2"/>
          <p:cNvSpPr>
            <a:spLocks noGrp="1"/>
          </p:cNvSpPr>
          <p:nvPr>
            <p:ph idx="1"/>
          </p:nvPr>
        </p:nvSpPr>
        <p:spPr/>
        <p:txBody>
          <a:bodyPr>
            <a:normAutofit/>
          </a:bodyPr>
          <a:lstStyle/>
          <a:p>
            <a:pPr>
              <a:buNone/>
            </a:pPr>
            <a:r>
              <a:rPr lang="en-US" i="1" dirty="0" smtClean="0">
                <a:latin typeface="Maiandra GD" pitchFamily="34" charset="0"/>
              </a:rPr>
              <a:t>Nick had plenty of ideas.</a:t>
            </a:r>
          </a:p>
          <a:p>
            <a:r>
              <a:rPr lang="en-US" sz="1800" i="1" dirty="0" smtClean="0">
                <a:latin typeface="Maiandra GD" pitchFamily="34" charset="0"/>
              </a:rPr>
              <a:t>What did Nick do?</a:t>
            </a:r>
          </a:p>
          <a:p>
            <a:endParaRPr lang="en-US" sz="1800" i="1" dirty="0" smtClean="0">
              <a:latin typeface="Maiandra GD" pitchFamily="34" charset="0"/>
            </a:endParaRPr>
          </a:p>
          <a:p>
            <a:r>
              <a:rPr lang="en-US" sz="1800" b="1" dirty="0" smtClean="0">
                <a:latin typeface="Maiandra GD" pitchFamily="34" charset="0"/>
              </a:rPr>
              <a:t>You can do the same test with the other half of the sentence.</a:t>
            </a:r>
          </a:p>
          <a:p>
            <a:pPr>
              <a:buNone/>
            </a:pPr>
            <a:r>
              <a:rPr lang="en-US" i="1" dirty="0" smtClean="0">
                <a:latin typeface="Maiandra GD" pitchFamily="34" charset="0"/>
              </a:rPr>
              <a:t>He knew what to do with them.</a:t>
            </a:r>
          </a:p>
          <a:p>
            <a:r>
              <a:rPr lang="en-US" sz="1800" dirty="0" smtClean="0">
                <a:latin typeface="Maiandra GD" pitchFamily="34" charset="0"/>
              </a:rPr>
              <a:t>Who or what did something?</a:t>
            </a:r>
          </a:p>
          <a:p>
            <a:r>
              <a:rPr lang="en-US" sz="1800" dirty="0" smtClean="0">
                <a:latin typeface="Maiandra GD" pitchFamily="34" charset="0"/>
              </a:rPr>
              <a:t>What did he know?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iandra GD" pitchFamily="34" charset="0"/>
              </a:rPr>
              <a:t>Compound sentence</a:t>
            </a:r>
            <a:endParaRPr lang="en-US" dirty="0">
              <a:latin typeface="Maiandra GD" pitchFamily="34" charset="0"/>
            </a:endParaRPr>
          </a:p>
        </p:txBody>
      </p:sp>
      <p:sp>
        <p:nvSpPr>
          <p:cNvPr id="3" name="Content Placeholder 2"/>
          <p:cNvSpPr>
            <a:spLocks noGrp="1"/>
          </p:cNvSpPr>
          <p:nvPr>
            <p:ph idx="1"/>
          </p:nvPr>
        </p:nvSpPr>
        <p:spPr/>
        <p:txBody>
          <a:bodyPr/>
          <a:lstStyle/>
          <a:p>
            <a:pPr>
              <a:buNone/>
            </a:pPr>
            <a:r>
              <a:rPr lang="en-US" sz="2400" dirty="0" smtClean="0">
                <a:latin typeface="Maiandra GD" pitchFamily="34" charset="0"/>
              </a:rPr>
              <a:t>Nick had plenty of ideas, and he knew what to do with them.</a:t>
            </a:r>
          </a:p>
          <a:p>
            <a:r>
              <a:rPr lang="en-US" sz="2400" b="1" dirty="0" smtClean="0">
                <a:latin typeface="Maiandra GD" pitchFamily="34" charset="0"/>
              </a:rPr>
              <a:t>What is holding the two sentences together?</a:t>
            </a:r>
          </a:p>
          <a:p>
            <a:pPr>
              <a:buNone/>
            </a:pPr>
            <a:endParaRPr lang="en-US" dirty="0">
              <a:latin typeface="Maiandra GD"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aiandra GD" pitchFamily="34" charset="0"/>
              </a:rPr>
              <a:t>Building the compound sentence pattern</a:t>
            </a:r>
            <a:endParaRPr lang="en-US" dirty="0">
              <a:latin typeface="Maiandra GD" pitchFamily="34" charset="0"/>
            </a:endParaRPr>
          </a:p>
        </p:txBody>
      </p:sp>
      <p:sp>
        <p:nvSpPr>
          <p:cNvPr id="3" name="Content Placeholder 2"/>
          <p:cNvSpPr>
            <a:spLocks noGrp="1"/>
          </p:cNvSpPr>
          <p:nvPr>
            <p:ph idx="1"/>
          </p:nvPr>
        </p:nvSpPr>
        <p:spPr/>
        <p:txBody>
          <a:bodyPr/>
          <a:lstStyle/>
          <a:p>
            <a:pPr>
              <a:buNone/>
            </a:pPr>
            <a:r>
              <a:rPr lang="en-US" b="1" dirty="0" smtClean="0"/>
              <a:t>	                  </a:t>
            </a:r>
            <a:endParaRPr lang="en-US" b="1" dirty="0"/>
          </a:p>
        </p:txBody>
      </p:sp>
      <p:sp>
        <p:nvSpPr>
          <p:cNvPr id="4" name="TextBox 3"/>
          <p:cNvSpPr txBox="1"/>
          <p:nvPr/>
        </p:nvSpPr>
        <p:spPr>
          <a:xfrm>
            <a:off x="2133600" y="1981200"/>
            <a:ext cx="2590800" cy="584775"/>
          </a:xfrm>
          <a:prstGeom prst="rect">
            <a:avLst/>
          </a:prstGeom>
          <a:noFill/>
        </p:spPr>
        <p:txBody>
          <a:bodyPr wrap="square" rtlCol="0">
            <a:spAutoFit/>
          </a:bodyPr>
          <a:lstStyle/>
          <a:p>
            <a:r>
              <a:rPr lang="en-US" sz="3200" b="1" dirty="0" smtClean="0">
                <a:latin typeface="Maiandra GD" pitchFamily="34" charset="0"/>
              </a:rPr>
              <a:t>Sentence  ,</a:t>
            </a:r>
            <a:endParaRPr lang="en-US" sz="3200" b="1" dirty="0">
              <a:latin typeface="Maiandra GD" pitchFamily="34" charset="0"/>
            </a:endParaRPr>
          </a:p>
        </p:txBody>
      </p:sp>
      <p:sp>
        <p:nvSpPr>
          <p:cNvPr id="5" name="TextBox 4"/>
          <p:cNvSpPr txBox="1"/>
          <p:nvPr/>
        </p:nvSpPr>
        <p:spPr>
          <a:xfrm>
            <a:off x="5029200" y="1981200"/>
            <a:ext cx="838200" cy="3108543"/>
          </a:xfrm>
          <a:prstGeom prst="rect">
            <a:avLst/>
          </a:prstGeom>
          <a:noFill/>
        </p:spPr>
        <p:txBody>
          <a:bodyPr wrap="square" rtlCol="0">
            <a:spAutoFit/>
          </a:bodyPr>
          <a:lstStyle/>
          <a:p>
            <a:r>
              <a:rPr lang="en-US" sz="2800" dirty="0" smtClean="0">
                <a:latin typeface="Maiandra GD" pitchFamily="34" charset="0"/>
              </a:rPr>
              <a:t>for</a:t>
            </a:r>
          </a:p>
          <a:p>
            <a:r>
              <a:rPr lang="en-US" sz="2800" dirty="0" smtClean="0">
                <a:latin typeface="Maiandra GD" pitchFamily="34" charset="0"/>
              </a:rPr>
              <a:t>and</a:t>
            </a:r>
          </a:p>
          <a:p>
            <a:r>
              <a:rPr lang="en-US" sz="2800" dirty="0" smtClean="0">
                <a:latin typeface="Maiandra GD" pitchFamily="34" charset="0"/>
              </a:rPr>
              <a:t>nor</a:t>
            </a:r>
          </a:p>
          <a:p>
            <a:r>
              <a:rPr lang="en-US" sz="2800" dirty="0" smtClean="0">
                <a:latin typeface="Maiandra GD" pitchFamily="34" charset="0"/>
              </a:rPr>
              <a:t>but</a:t>
            </a:r>
          </a:p>
          <a:p>
            <a:r>
              <a:rPr lang="en-US" sz="2800" dirty="0" smtClean="0">
                <a:latin typeface="Maiandra GD" pitchFamily="34" charset="0"/>
              </a:rPr>
              <a:t>or </a:t>
            </a:r>
          </a:p>
          <a:p>
            <a:r>
              <a:rPr lang="en-US" sz="2800" dirty="0" smtClean="0">
                <a:latin typeface="Maiandra GD" pitchFamily="34" charset="0"/>
              </a:rPr>
              <a:t>yet</a:t>
            </a:r>
          </a:p>
          <a:p>
            <a:r>
              <a:rPr lang="en-US" sz="2800" dirty="0" smtClean="0">
                <a:latin typeface="Maiandra GD" pitchFamily="34" charset="0"/>
              </a:rPr>
              <a:t>so</a:t>
            </a:r>
            <a:endParaRPr lang="en-US" sz="2800" dirty="0">
              <a:latin typeface="Maiandra GD" pitchFamily="34" charset="0"/>
            </a:endParaRPr>
          </a:p>
        </p:txBody>
      </p:sp>
      <p:sp>
        <p:nvSpPr>
          <p:cNvPr id="6" name="TextBox 5"/>
          <p:cNvSpPr txBox="1"/>
          <p:nvPr/>
        </p:nvSpPr>
        <p:spPr>
          <a:xfrm>
            <a:off x="6248400" y="2057400"/>
            <a:ext cx="2438400" cy="584775"/>
          </a:xfrm>
          <a:prstGeom prst="rect">
            <a:avLst/>
          </a:prstGeom>
          <a:noFill/>
        </p:spPr>
        <p:txBody>
          <a:bodyPr wrap="square" rtlCol="0">
            <a:spAutoFit/>
          </a:bodyPr>
          <a:lstStyle/>
          <a:p>
            <a:r>
              <a:rPr lang="en-US" sz="3200" b="1" dirty="0" smtClean="0">
                <a:latin typeface="Maiandra GD" pitchFamily="34" charset="0"/>
              </a:rPr>
              <a:t>Sentence  .</a:t>
            </a:r>
            <a:endParaRPr lang="en-US" sz="3200" b="1" dirty="0">
              <a:latin typeface="Maiandra GD" pitchFamily="34" charset="0"/>
            </a:endParaRPr>
          </a:p>
        </p:txBody>
      </p:sp>
      <p:sp>
        <p:nvSpPr>
          <p:cNvPr id="7" name="TextBox 6"/>
          <p:cNvSpPr txBox="1"/>
          <p:nvPr/>
        </p:nvSpPr>
        <p:spPr>
          <a:xfrm>
            <a:off x="2133600" y="5257800"/>
            <a:ext cx="6248400" cy="830997"/>
          </a:xfrm>
          <a:prstGeom prst="rect">
            <a:avLst/>
          </a:prstGeom>
          <a:noFill/>
        </p:spPr>
        <p:txBody>
          <a:bodyPr wrap="square" rtlCol="0">
            <a:spAutoFit/>
          </a:bodyPr>
          <a:lstStyle/>
          <a:p>
            <a:r>
              <a:rPr lang="en-US" sz="4800" dirty="0" smtClean="0">
                <a:latin typeface="Maiandra GD" pitchFamily="34" charset="0"/>
              </a:rPr>
              <a:t>		FANBOYS</a:t>
            </a:r>
            <a:endParaRPr lang="en-US" sz="4800" dirty="0">
              <a:latin typeface="Maiandra GD" pitchFamily="34" charset="0"/>
            </a:endParaRPr>
          </a:p>
        </p:txBody>
      </p:sp>
      <p:sp>
        <p:nvSpPr>
          <p:cNvPr id="8" name="TextBox 7"/>
          <p:cNvSpPr txBox="1"/>
          <p:nvPr/>
        </p:nvSpPr>
        <p:spPr>
          <a:xfrm>
            <a:off x="2286000" y="6096000"/>
            <a:ext cx="6172200" cy="646331"/>
          </a:xfrm>
          <a:prstGeom prst="rect">
            <a:avLst/>
          </a:prstGeom>
          <a:noFill/>
        </p:spPr>
        <p:txBody>
          <a:bodyPr wrap="square" rtlCol="0">
            <a:spAutoFit/>
          </a:bodyPr>
          <a:lstStyle/>
          <a:p>
            <a:r>
              <a:rPr lang="en-US" sz="1800" dirty="0" smtClean="0">
                <a:latin typeface="Maiandra GD" pitchFamily="34" charset="0"/>
              </a:rPr>
              <a:t>Please cut and paste your compound sentence pattern into your writer’s notebook</a:t>
            </a:r>
            <a:endParaRPr lang="en-US" sz="1800" dirty="0">
              <a:latin typeface="Maiandra GD"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iandra GD" pitchFamily="34" charset="0"/>
              </a:rPr>
              <a:t>Invitation to notice</a:t>
            </a:r>
            <a:endParaRPr lang="en-US" dirty="0">
              <a:latin typeface="Maiandra GD" pitchFamily="34" charset="0"/>
            </a:endParaRPr>
          </a:p>
        </p:txBody>
      </p:sp>
      <p:sp>
        <p:nvSpPr>
          <p:cNvPr id="3" name="Content Placeholder 2"/>
          <p:cNvSpPr>
            <a:spLocks noGrp="1"/>
          </p:cNvSpPr>
          <p:nvPr>
            <p:ph idx="1"/>
          </p:nvPr>
        </p:nvSpPr>
        <p:spPr/>
        <p:txBody>
          <a:bodyPr>
            <a:normAutofit fontScale="92500" lnSpcReduction="10000"/>
          </a:bodyPr>
          <a:lstStyle/>
          <a:p>
            <a:pPr>
              <a:buNone/>
            </a:pPr>
            <a:r>
              <a:rPr lang="en-US" i="1" dirty="0" smtClean="0">
                <a:latin typeface="Maiandra GD" pitchFamily="34" charset="0"/>
              </a:rPr>
              <a:t>I think about going in my room now, but it smells like the inside of a lunch bag in there.</a:t>
            </a:r>
          </a:p>
          <a:p>
            <a:pPr>
              <a:buNone/>
            </a:pPr>
            <a:r>
              <a:rPr lang="en-US" i="1" dirty="0" smtClean="0">
                <a:latin typeface="Maiandra GD" pitchFamily="34" charset="0"/>
              </a:rPr>
              <a:t>	</a:t>
            </a:r>
            <a:r>
              <a:rPr lang="en-US" sz="1600" dirty="0" smtClean="0">
                <a:latin typeface="Maiandra GD" pitchFamily="34" charset="0"/>
              </a:rPr>
              <a:t>--</a:t>
            </a:r>
            <a:r>
              <a:rPr lang="en-US" sz="1600" dirty="0" err="1" smtClean="0">
                <a:latin typeface="Maiandra GD" pitchFamily="34" charset="0"/>
              </a:rPr>
              <a:t>Gennifer</a:t>
            </a:r>
            <a:r>
              <a:rPr lang="en-US" sz="1600" dirty="0" smtClean="0">
                <a:latin typeface="Maiandra GD" pitchFamily="34" charset="0"/>
              </a:rPr>
              <a:t> </a:t>
            </a:r>
            <a:r>
              <a:rPr lang="en-US" sz="1600" dirty="0" err="1" smtClean="0">
                <a:latin typeface="Maiandra GD" pitchFamily="34" charset="0"/>
              </a:rPr>
              <a:t>Choldenko</a:t>
            </a:r>
            <a:r>
              <a:rPr lang="en-US" sz="1600" dirty="0" smtClean="0">
                <a:latin typeface="Maiandra GD" pitchFamily="34" charset="0"/>
              </a:rPr>
              <a:t>, </a:t>
            </a:r>
            <a:r>
              <a:rPr lang="en-US" sz="1600" i="1" dirty="0" smtClean="0">
                <a:latin typeface="Maiandra GD" pitchFamily="34" charset="0"/>
              </a:rPr>
              <a:t>Al Capone Does My Shirts </a:t>
            </a:r>
            <a:r>
              <a:rPr lang="en-US" sz="1600" dirty="0" smtClean="0">
                <a:latin typeface="Maiandra GD" pitchFamily="34" charset="0"/>
              </a:rPr>
              <a:t>(2004)</a:t>
            </a:r>
          </a:p>
          <a:p>
            <a:r>
              <a:rPr lang="en-US" sz="1600" dirty="0" smtClean="0">
                <a:latin typeface="Maiandra GD" pitchFamily="34" charset="0"/>
              </a:rPr>
              <a:t>What do you notice?</a:t>
            </a:r>
          </a:p>
          <a:p>
            <a:r>
              <a:rPr lang="en-US" sz="1600" dirty="0" smtClean="0">
                <a:latin typeface="Maiandra GD" pitchFamily="34" charset="0"/>
              </a:rPr>
              <a:t>What is good about this sentence besides the punctuation and grammar patterns?</a:t>
            </a:r>
            <a:endParaRPr lang="en-US" sz="800" dirty="0" smtClean="0">
              <a:latin typeface="Maiandra GD" pitchFamily="34" charset="0"/>
            </a:endParaRPr>
          </a:p>
          <a:p>
            <a:r>
              <a:rPr lang="en-US" sz="1600" dirty="0" smtClean="0">
                <a:latin typeface="Maiandra GD" pitchFamily="34" charset="0"/>
              </a:rPr>
              <a:t>What does this pattern (compound sentence) do?</a:t>
            </a:r>
          </a:p>
          <a:p>
            <a:r>
              <a:rPr lang="en-US" sz="1600" dirty="0" smtClean="0">
                <a:latin typeface="Maiandra GD" pitchFamily="34" charset="0"/>
              </a:rPr>
              <a:t>How do writers do it?</a:t>
            </a:r>
          </a:p>
          <a:p>
            <a:r>
              <a:rPr lang="en-US" sz="1600" dirty="0" smtClean="0">
                <a:latin typeface="Maiandra GD" pitchFamily="34" charset="0"/>
              </a:rPr>
              <a:t>Let’s do the sentence test? Who or what did something? What doing?</a:t>
            </a:r>
            <a:endParaRPr lang="en-US" sz="1600" dirty="0">
              <a:latin typeface="Maiandra G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aiandra GD" pitchFamily="34" charset="0"/>
              </a:rPr>
              <a:t>Mentor sentences</a:t>
            </a:r>
            <a:endParaRPr lang="en-US" dirty="0">
              <a:latin typeface="Maiandra GD" pitchFamily="34" charset="0"/>
            </a:endParaRPr>
          </a:p>
        </p:txBody>
      </p:sp>
      <p:sp>
        <p:nvSpPr>
          <p:cNvPr id="3" name="Content Placeholder 2"/>
          <p:cNvSpPr>
            <a:spLocks noGrp="1"/>
          </p:cNvSpPr>
          <p:nvPr>
            <p:ph idx="1"/>
          </p:nvPr>
        </p:nvSpPr>
        <p:spPr>
          <a:xfrm>
            <a:off x="1981200" y="1752600"/>
            <a:ext cx="6705600" cy="4876800"/>
          </a:xfrm>
        </p:spPr>
        <p:txBody>
          <a:bodyPr>
            <a:normAutofit fontScale="70000" lnSpcReduction="20000"/>
          </a:bodyPr>
          <a:lstStyle/>
          <a:p>
            <a:pPr>
              <a:lnSpc>
                <a:spcPct val="120000"/>
              </a:lnSpc>
            </a:pPr>
            <a:r>
              <a:rPr lang="en-US" b="1" dirty="0" smtClean="0">
                <a:latin typeface="Maiandra GD" pitchFamily="34" charset="0"/>
              </a:rPr>
              <a:t>Copy these sentences into your writer’s notebook under your pasted sentence pattern.</a:t>
            </a:r>
          </a:p>
          <a:p>
            <a:pPr>
              <a:lnSpc>
                <a:spcPct val="120000"/>
              </a:lnSpc>
            </a:pPr>
            <a:endParaRPr lang="en-US" b="1" dirty="0" smtClean="0">
              <a:latin typeface="Maiandra GD" pitchFamily="34" charset="0"/>
            </a:endParaRPr>
          </a:p>
          <a:p>
            <a:pPr>
              <a:lnSpc>
                <a:spcPct val="120000"/>
              </a:lnSpc>
              <a:spcBef>
                <a:spcPts val="0"/>
              </a:spcBef>
              <a:buNone/>
            </a:pPr>
            <a:r>
              <a:rPr lang="en-US" i="1" dirty="0" smtClean="0">
                <a:latin typeface="Maiandra GD" pitchFamily="34" charset="0"/>
              </a:rPr>
              <a:t>He tried to stare into her fiery gaze, but he couldn’t stop looking at the purple vein bulging in her forehead.</a:t>
            </a:r>
          </a:p>
          <a:p>
            <a:pPr>
              <a:lnSpc>
                <a:spcPct val="120000"/>
              </a:lnSpc>
              <a:spcBef>
                <a:spcPts val="0"/>
              </a:spcBef>
              <a:buNone/>
            </a:pPr>
            <a:r>
              <a:rPr lang="en-US" dirty="0" smtClean="0">
                <a:latin typeface="Maiandra GD" pitchFamily="34" charset="0"/>
              </a:rPr>
              <a:t>	--Brian </a:t>
            </a:r>
            <a:r>
              <a:rPr lang="en-US" dirty="0" err="1" smtClean="0">
                <a:latin typeface="Maiandra GD" pitchFamily="34" charset="0"/>
              </a:rPr>
              <a:t>Meehl</a:t>
            </a:r>
            <a:r>
              <a:rPr lang="en-US" dirty="0" smtClean="0">
                <a:latin typeface="Maiandra GD" pitchFamily="34" charset="0"/>
              </a:rPr>
              <a:t>, </a:t>
            </a:r>
            <a:r>
              <a:rPr lang="en-US" i="1" dirty="0" smtClean="0">
                <a:latin typeface="Maiandra GD" pitchFamily="34" charset="0"/>
              </a:rPr>
              <a:t>Out of Patience </a:t>
            </a:r>
            <a:r>
              <a:rPr lang="en-US" dirty="0" smtClean="0">
                <a:latin typeface="Maiandra GD" pitchFamily="34" charset="0"/>
              </a:rPr>
              <a:t>(2006)</a:t>
            </a:r>
          </a:p>
          <a:p>
            <a:pPr>
              <a:lnSpc>
                <a:spcPct val="120000"/>
              </a:lnSpc>
              <a:spcBef>
                <a:spcPts val="0"/>
              </a:spcBef>
              <a:buNone/>
            </a:pPr>
            <a:endParaRPr lang="en-US" dirty="0" smtClean="0">
              <a:latin typeface="Maiandra GD" pitchFamily="34" charset="0"/>
            </a:endParaRPr>
          </a:p>
          <a:p>
            <a:pPr>
              <a:lnSpc>
                <a:spcPct val="120000"/>
              </a:lnSpc>
              <a:spcBef>
                <a:spcPts val="0"/>
              </a:spcBef>
              <a:buNone/>
            </a:pPr>
            <a:r>
              <a:rPr lang="en-US" i="1" dirty="0" err="1" smtClean="0">
                <a:latin typeface="Maiandra GD" pitchFamily="34" charset="0"/>
              </a:rPr>
              <a:t>Rowanne</a:t>
            </a:r>
            <a:r>
              <a:rPr lang="en-US" i="1" dirty="0" smtClean="0">
                <a:latin typeface="Maiandra GD" pitchFamily="34" charset="0"/>
              </a:rPr>
              <a:t> had slipped away from her roly-poly childhood like a sylph from a cocoon, but Hector’s was still wrapped around him in a soft, wooly layer.</a:t>
            </a:r>
          </a:p>
          <a:p>
            <a:pPr>
              <a:lnSpc>
                <a:spcPct val="120000"/>
              </a:lnSpc>
              <a:spcBef>
                <a:spcPts val="0"/>
              </a:spcBef>
              <a:buNone/>
            </a:pPr>
            <a:r>
              <a:rPr lang="en-US" dirty="0" smtClean="0">
                <a:latin typeface="Maiandra GD" pitchFamily="34" charset="0"/>
              </a:rPr>
              <a:t>	--Lynne Rae Perkins, </a:t>
            </a:r>
            <a:r>
              <a:rPr lang="en-US" i="1" dirty="0" err="1" smtClean="0">
                <a:latin typeface="Maiandra GD" pitchFamily="34" charset="0"/>
              </a:rPr>
              <a:t>Criss</a:t>
            </a:r>
            <a:r>
              <a:rPr lang="en-US" i="1" dirty="0" smtClean="0">
                <a:latin typeface="Maiandra GD" pitchFamily="34" charset="0"/>
              </a:rPr>
              <a:t> Cross </a:t>
            </a:r>
            <a:r>
              <a:rPr lang="en-US" dirty="0" smtClean="0">
                <a:latin typeface="Maiandra GD" pitchFamily="34" charset="0"/>
              </a:rPr>
              <a:t>(2005)</a:t>
            </a:r>
          </a:p>
          <a:p>
            <a:pPr>
              <a:lnSpc>
                <a:spcPct val="120000"/>
              </a:lnSpc>
              <a:spcBef>
                <a:spcPts val="0"/>
              </a:spcBef>
              <a:buNone/>
            </a:pPr>
            <a:endParaRPr lang="en-US" dirty="0" smtClean="0">
              <a:latin typeface="Maiandra GD" pitchFamily="34" charset="0"/>
            </a:endParaRPr>
          </a:p>
          <a:p>
            <a:pPr>
              <a:lnSpc>
                <a:spcPct val="120000"/>
              </a:lnSpc>
              <a:spcBef>
                <a:spcPts val="0"/>
              </a:spcBef>
              <a:buNone/>
            </a:pPr>
            <a:r>
              <a:rPr lang="en-US" i="1" dirty="0" smtClean="0">
                <a:latin typeface="Maiandra GD" pitchFamily="34" charset="0"/>
              </a:rPr>
              <a:t>The dark scares us, for we don’t know what is waiting in the dark.</a:t>
            </a:r>
          </a:p>
          <a:p>
            <a:pPr>
              <a:lnSpc>
                <a:spcPct val="120000"/>
              </a:lnSpc>
              <a:spcBef>
                <a:spcPts val="0"/>
              </a:spcBef>
              <a:buNone/>
            </a:pPr>
            <a:r>
              <a:rPr lang="en-US" dirty="0" smtClean="0">
                <a:latin typeface="Maiandra GD" pitchFamily="34" charset="0"/>
              </a:rPr>
              <a:t>	--Alvin Schwartz, </a:t>
            </a:r>
            <a:r>
              <a:rPr lang="en-US" i="1" dirty="0" smtClean="0">
                <a:latin typeface="Maiandra GD" pitchFamily="34" charset="0"/>
              </a:rPr>
              <a:t>Scary Stories 3: More Tales to Chill Your Bones</a:t>
            </a:r>
            <a:r>
              <a:rPr lang="en-US" dirty="0" smtClean="0">
                <a:latin typeface="Maiandra GD" pitchFamily="34" charset="0"/>
              </a:rPr>
              <a:t> (2001)</a:t>
            </a:r>
          </a:p>
          <a:p>
            <a:pPr>
              <a:lnSpc>
                <a:spcPct val="120000"/>
              </a:lnSpc>
              <a:spcBef>
                <a:spcPts val="0"/>
              </a:spcBef>
              <a:buNone/>
            </a:pPr>
            <a:endParaRPr lang="en-US" dirty="0" smtClean="0">
              <a:latin typeface="Maiandra GD" pitchFamily="34" charset="0"/>
            </a:endParaRPr>
          </a:p>
          <a:p>
            <a:pPr>
              <a:lnSpc>
                <a:spcPct val="120000"/>
              </a:lnSpc>
              <a:spcBef>
                <a:spcPts val="0"/>
              </a:spcBef>
              <a:buNone/>
            </a:pPr>
            <a:r>
              <a:rPr lang="en-US" i="1" dirty="0" smtClean="0">
                <a:latin typeface="Maiandra GD" pitchFamily="34" charset="0"/>
              </a:rPr>
              <a:t>I could remember every detail of the whole night, but it had the unreal quality of a dream.</a:t>
            </a:r>
          </a:p>
          <a:p>
            <a:pPr>
              <a:lnSpc>
                <a:spcPct val="120000"/>
              </a:lnSpc>
              <a:spcBef>
                <a:spcPts val="0"/>
              </a:spcBef>
              <a:buNone/>
            </a:pPr>
            <a:r>
              <a:rPr lang="en-US" dirty="0" smtClean="0">
                <a:latin typeface="Maiandra GD" pitchFamily="34" charset="0"/>
              </a:rPr>
              <a:t>	--S.E. Hinton, </a:t>
            </a:r>
            <a:r>
              <a:rPr lang="en-US" i="1" dirty="0" smtClean="0">
                <a:latin typeface="Maiandra GD" pitchFamily="34" charset="0"/>
              </a:rPr>
              <a:t>The Outsiders </a:t>
            </a:r>
            <a:r>
              <a:rPr lang="en-US" dirty="0" smtClean="0">
                <a:latin typeface="Maiandra GD" pitchFamily="34" charset="0"/>
              </a:rPr>
              <a:t>(1997)</a:t>
            </a:r>
          </a:p>
          <a:p>
            <a:pPr>
              <a:lnSpc>
                <a:spcPct val="120000"/>
              </a:lnSpc>
              <a:spcBef>
                <a:spcPts val="0"/>
              </a:spcBef>
              <a:buNone/>
            </a:pPr>
            <a:endParaRPr lang="en-US" dirty="0" smtClean="0">
              <a:latin typeface="Maiandra GD" pitchFamily="34" charset="0"/>
            </a:endParaRPr>
          </a:p>
          <a:p>
            <a:pPr>
              <a:lnSpc>
                <a:spcPct val="120000"/>
              </a:lnSpc>
              <a:spcBef>
                <a:spcPts val="0"/>
              </a:spcBef>
              <a:buNone/>
            </a:pPr>
            <a:endParaRPr lang="en-US" dirty="0" smtClean="0">
              <a:latin typeface="Maiandra GD" pitchFamily="34" charset="0"/>
            </a:endParaRPr>
          </a:p>
          <a:p>
            <a:pPr>
              <a:lnSpc>
                <a:spcPct val="120000"/>
              </a:lnSpc>
              <a:spcBef>
                <a:spcPts val="0"/>
              </a:spcBef>
              <a:buNone/>
            </a:pPr>
            <a:endParaRPr lang="en-US" dirty="0">
              <a:latin typeface="Maiandra G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aiandra GD" pitchFamily="34" charset="0"/>
              </a:rPr>
              <a:t>Invitation to imitate</a:t>
            </a:r>
            <a:endParaRPr lang="en-US" dirty="0">
              <a:latin typeface="Maiandra GD" pitchFamily="34" charset="0"/>
            </a:endParaRPr>
          </a:p>
        </p:txBody>
      </p:sp>
      <p:sp>
        <p:nvSpPr>
          <p:cNvPr id="3" name="Content Placeholder 2"/>
          <p:cNvSpPr>
            <a:spLocks noGrp="1"/>
          </p:cNvSpPr>
          <p:nvPr>
            <p:ph idx="1"/>
          </p:nvPr>
        </p:nvSpPr>
        <p:spPr>
          <a:xfrm>
            <a:off x="1828800" y="1752600"/>
            <a:ext cx="7315200" cy="5105400"/>
          </a:xfrm>
        </p:spPr>
        <p:txBody>
          <a:bodyPr>
            <a:normAutofit fontScale="85000" lnSpcReduction="20000"/>
          </a:bodyPr>
          <a:lstStyle/>
          <a:p>
            <a:pPr>
              <a:spcBef>
                <a:spcPts val="0"/>
              </a:spcBef>
              <a:buNone/>
            </a:pPr>
            <a:r>
              <a:rPr lang="en-US" i="1" dirty="0" smtClean="0">
                <a:latin typeface="Maiandra GD" pitchFamily="34" charset="0"/>
              </a:rPr>
              <a:t>It’s Friday night, and Mom is yelling at me because I won’t eat the chicken she cooked for dinner.</a:t>
            </a:r>
          </a:p>
          <a:p>
            <a:pPr>
              <a:spcBef>
                <a:spcPts val="0"/>
              </a:spcBef>
              <a:buNone/>
            </a:pPr>
            <a:r>
              <a:rPr lang="en-US" dirty="0" smtClean="0">
                <a:latin typeface="Maiandra GD" pitchFamily="34" charset="0"/>
              </a:rPr>
              <a:t>	</a:t>
            </a:r>
            <a:r>
              <a:rPr lang="en-US" sz="1800" dirty="0" smtClean="0">
                <a:latin typeface="Maiandra GD" pitchFamily="34" charset="0"/>
              </a:rPr>
              <a:t>--Sarah Littman, </a:t>
            </a:r>
            <a:r>
              <a:rPr lang="en-US" sz="1800" i="1" dirty="0" smtClean="0">
                <a:latin typeface="Maiandra GD" pitchFamily="34" charset="0"/>
              </a:rPr>
              <a:t>Confessions of a Closet Catholic </a:t>
            </a:r>
            <a:r>
              <a:rPr lang="en-US" sz="1800" dirty="0" smtClean="0">
                <a:latin typeface="Maiandra GD" pitchFamily="34" charset="0"/>
              </a:rPr>
              <a:t>(2005)</a:t>
            </a:r>
          </a:p>
          <a:p>
            <a:pPr>
              <a:spcBef>
                <a:spcPts val="0"/>
              </a:spcBef>
              <a:buNone/>
            </a:pPr>
            <a:endParaRPr lang="en-US" sz="1800" dirty="0" smtClean="0">
              <a:latin typeface="Maiandra GD" pitchFamily="34" charset="0"/>
            </a:endParaRPr>
          </a:p>
          <a:p>
            <a:pPr>
              <a:spcBef>
                <a:spcPts val="0"/>
              </a:spcBef>
              <a:buNone/>
            </a:pPr>
            <a:r>
              <a:rPr lang="en-US" sz="1800" i="1" dirty="0" smtClean="0">
                <a:latin typeface="Maiandra GD" pitchFamily="34" charset="0"/>
              </a:rPr>
              <a:t>I sat near the back with Stephen, and he kept pestering me.</a:t>
            </a:r>
          </a:p>
          <a:p>
            <a:pPr>
              <a:spcBef>
                <a:spcPts val="0"/>
              </a:spcBef>
              <a:buNone/>
            </a:pPr>
            <a:endParaRPr lang="en-US" sz="1800" i="1" dirty="0" smtClean="0">
              <a:latin typeface="Maiandra GD" pitchFamily="34" charset="0"/>
            </a:endParaRPr>
          </a:p>
          <a:p>
            <a:pPr>
              <a:spcBef>
                <a:spcPts val="0"/>
              </a:spcBef>
              <a:buNone/>
            </a:pPr>
            <a:r>
              <a:rPr lang="en-US" sz="1800" i="1" dirty="0" smtClean="0">
                <a:latin typeface="Maiandra GD" pitchFamily="34" charset="0"/>
              </a:rPr>
              <a:t>Stephen is my best friend, but I’m not sure he’ll admit it.</a:t>
            </a:r>
          </a:p>
          <a:p>
            <a:pPr>
              <a:spcBef>
                <a:spcPts val="0"/>
              </a:spcBef>
              <a:buNone/>
            </a:pPr>
            <a:endParaRPr lang="en-US" sz="1800" i="1" dirty="0" smtClean="0">
              <a:latin typeface="Maiandra GD" pitchFamily="34" charset="0"/>
            </a:endParaRPr>
          </a:p>
          <a:p>
            <a:pPr>
              <a:spcBef>
                <a:spcPts val="0"/>
              </a:spcBef>
              <a:buNone/>
            </a:pPr>
            <a:r>
              <a:rPr lang="en-US" sz="1800" i="1" dirty="0" smtClean="0">
                <a:latin typeface="Maiandra GD" pitchFamily="34" charset="0"/>
              </a:rPr>
              <a:t>There was only about a block to go before our bus stop, but I couldn’t stand Stephen’s whining another second.</a:t>
            </a:r>
          </a:p>
          <a:p>
            <a:pPr>
              <a:spcBef>
                <a:spcPts val="0"/>
              </a:spcBef>
              <a:buNone/>
            </a:pPr>
            <a:r>
              <a:rPr lang="en-US" sz="1800" i="1" dirty="0" smtClean="0">
                <a:latin typeface="Maiandra GD" pitchFamily="34" charset="0"/>
              </a:rPr>
              <a:t>	--</a:t>
            </a:r>
            <a:r>
              <a:rPr lang="en-US" sz="1800" dirty="0" smtClean="0">
                <a:latin typeface="Maiandra GD" pitchFamily="34" charset="0"/>
              </a:rPr>
              <a:t>Andrew Clements, </a:t>
            </a:r>
            <a:r>
              <a:rPr lang="en-US" sz="1800" i="1" dirty="0" smtClean="0">
                <a:latin typeface="Maiandra GD" pitchFamily="34" charset="0"/>
              </a:rPr>
              <a:t>The Report Card </a:t>
            </a:r>
            <a:r>
              <a:rPr lang="en-US" sz="1800" dirty="0" smtClean="0">
                <a:latin typeface="Maiandra GD" pitchFamily="34" charset="0"/>
              </a:rPr>
              <a:t>(2004)</a:t>
            </a:r>
          </a:p>
          <a:p>
            <a:pPr>
              <a:spcBef>
                <a:spcPts val="0"/>
              </a:spcBef>
              <a:buNone/>
            </a:pPr>
            <a:endParaRPr lang="en-US" sz="1800" dirty="0" smtClean="0">
              <a:latin typeface="Maiandra GD" pitchFamily="34" charset="0"/>
            </a:endParaRPr>
          </a:p>
          <a:p>
            <a:pPr>
              <a:spcBef>
                <a:spcPts val="0"/>
              </a:spcBef>
            </a:pPr>
            <a:r>
              <a:rPr lang="en-US" sz="1800" dirty="0" smtClean="0">
                <a:latin typeface="Maiandra GD" pitchFamily="34" charset="0"/>
              </a:rPr>
              <a:t>The most-use coordinating conjunctions – </a:t>
            </a:r>
            <a:r>
              <a:rPr lang="en-US" sz="1800" b="1" i="1" dirty="0" smtClean="0">
                <a:latin typeface="Maiandra GD" pitchFamily="34" charset="0"/>
              </a:rPr>
              <a:t>and, but, or</a:t>
            </a:r>
            <a:r>
              <a:rPr lang="en-US" sz="1800" b="1" dirty="0" smtClean="0">
                <a:latin typeface="Maiandra GD" pitchFamily="34" charset="0"/>
              </a:rPr>
              <a:t> </a:t>
            </a:r>
            <a:r>
              <a:rPr lang="en-US" sz="1800" dirty="0" smtClean="0">
                <a:latin typeface="Maiandra GD" pitchFamily="34" charset="0"/>
              </a:rPr>
              <a:t>– make up only one-third of the FANBOYS. You will notice in your readings that you rarely stumble upon</a:t>
            </a:r>
            <a:r>
              <a:rPr lang="en-US" sz="1800" b="1" dirty="0" smtClean="0">
                <a:latin typeface="Maiandra GD" pitchFamily="34" charset="0"/>
              </a:rPr>
              <a:t> </a:t>
            </a:r>
            <a:r>
              <a:rPr lang="en-US" sz="1800" b="1" i="1" dirty="0" smtClean="0">
                <a:latin typeface="Maiandra GD" pitchFamily="34" charset="0"/>
              </a:rPr>
              <a:t>for</a:t>
            </a:r>
            <a:r>
              <a:rPr lang="en-US" sz="1800" i="1" dirty="0" smtClean="0">
                <a:latin typeface="Maiandra GD" pitchFamily="34" charset="0"/>
              </a:rPr>
              <a:t> </a:t>
            </a:r>
            <a:r>
              <a:rPr lang="en-US" sz="1800" dirty="0" smtClean="0">
                <a:latin typeface="Maiandra GD" pitchFamily="34" charset="0"/>
              </a:rPr>
              <a:t>and </a:t>
            </a:r>
            <a:r>
              <a:rPr lang="en-US" sz="1800" b="1" i="1" dirty="0" smtClean="0">
                <a:latin typeface="Maiandra GD" pitchFamily="34" charset="0"/>
              </a:rPr>
              <a:t>nor.</a:t>
            </a:r>
            <a:r>
              <a:rPr lang="en-US" sz="1800" dirty="0" smtClean="0">
                <a:latin typeface="Maiandra GD" pitchFamily="34" charset="0"/>
              </a:rPr>
              <a:t> And </a:t>
            </a:r>
            <a:r>
              <a:rPr lang="en-US" sz="1800" b="1" i="1" dirty="0" smtClean="0">
                <a:latin typeface="Maiandra GD" pitchFamily="34" charset="0"/>
              </a:rPr>
              <a:t>yet</a:t>
            </a:r>
            <a:r>
              <a:rPr lang="en-US" sz="1800" dirty="0" smtClean="0">
                <a:latin typeface="Maiandra GD" pitchFamily="34" charset="0"/>
              </a:rPr>
              <a:t> is also not easily found.</a:t>
            </a:r>
          </a:p>
          <a:p>
            <a:pPr>
              <a:spcBef>
                <a:spcPts val="0"/>
              </a:spcBef>
            </a:pPr>
            <a:endParaRPr lang="en-US" sz="1800" b="1" dirty="0" smtClean="0">
              <a:latin typeface="Maiandra GD" pitchFamily="34" charset="0"/>
            </a:endParaRPr>
          </a:p>
          <a:p>
            <a:pPr>
              <a:spcBef>
                <a:spcPts val="0"/>
              </a:spcBef>
            </a:pPr>
            <a:r>
              <a:rPr lang="en-US" sz="1800" b="1" dirty="0" smtClean="0">
                <a:latin typeface="Maiandra GD" pitchFamily="34" charset="0"/>
              </a:rPr>
              <a:t>Under your copied mentor sentences in your writer’s notebook, draw a line across the page and I want you to imitate any of the examples above. Don’t make fun of anyone at school, and don’t use other name’s for people saying something that is not complimentary.</a:t>
            </a:r>
          </a:p>
          <a:p>
            <a:pPr>
              <a:spcBef>
                <a:spcPts val="0"/>
              </a:spcBef>
            </a:pPr>
            <a:endParaRPr lang="en-US" sz="1800" b="1" dirty="0" smtClean="0">
              <a:latin typeface="Maiandra GD" pitchFamily="34" charset="0"/>
            </a:endParaRPr>
          </a:p>
          <a:p>
            <a:pPr>
              <a:spcBef>
                <a:spcPts val="0"/>
              </a:spcBef>
            </a:pPr>
            <a:r>
              <a:rPr lang="en-US" sz="1800" b="1" u="sng" dirty="0" smtClean="0">
                <a:latin typeface="Maiandra GD" pitchFamily="34" charset="0"/>
              </a:rPr>
              <a:t>Student example:</a:t>
            </a:r>
          </a:p>
          <a:p>
            <a:pPr>
              <a:spcBef>
                <a:spcPts val="0"/>
              </a:spcBef>
            </a:pPr>
            <a:endParaRPr lang="en-US" sz="1800" dirty="0" smtClean="0">
              <a:latin typeface="Maiandra GD" pitchFamily="34" charset="0"/>
            </a:endParaRPr>
          </a:p>
          <a:p>
            <a:pPr>
              <a:spcBef>
                <a:spcPts val="0"/>
              </a:spcBef>
              <a:buNone/>
            </a:pPr>
            <a:r>
              <a:rPr lang="en-US" sz="1800" i="1" dirty="0" smtClean="0">
                <a:latin typeface="Maiandra GD" pitchFamily="34" charset="0"/>
              </a:rPr>
              <a:t>	It’s Friday night, and my mom works all night. I stay up and watch scary movies, so I won’t be bored. I think this plan will work, but it never does.</a:t>
            </a:r>
            <a:endParaRPr lang="en-US" sz="1800" i="1" dirty="0">
              <a:latin typeface="Maiandra GD"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615</TotalTime>
  <Words>714</Words>
  <Application>Microsoft Office PowerPoint</Application>
  <PresentationFormat>On-screen Show (4:3)</PresentationFormat>
  <Paragraphs>135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vt:lpstr>
      <vt:lpstr>Compound Sentences</vt:lpstr>
      <vt:lpstr>Invitation to Notice</vt:lpstr>
      <vt:lpstr>Sentence Test…</vt:lpstr>
      <vt:lpstr>Sentence test continued….</vt:lpstr>
      <vt:lpstr>Compound sentence</vt:lpstr>
      <vt:lpstr>Building the compound sentence pattern</vt:lpstr>
      <vt:lpstr>Invitation to notice</vt:lpstr>
      <vt:lpstr>Mentor sentences</vt:lpstr>
      <vt:lpstr>Invitation to imitate</vt:lpstr>
      <vt:lpstr>Invitation to write</vt:lpstr>
      <vt:lpstr>Slide 11</vt:lpstr>
      <vt:lpstr>Invitation to collect</vt:lpstr>
      <vt:lpstr>Invitation to combine</vt:lpstr>
      <vt:lpstr>Invitation to edit</vt:lpstr>
      <vt:lpstr>Invitation to edit</vt:lpstr>
      <vt:lpstr>Invitation to collect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Angie Hill</cp:lastModifiedBy>
  <cp:revision>51</cp:revision>
  <dcterms:created xsi:type="dcterms:W3CDTF">2009-09-01T22:10:01Z</dcterms:created>
  <dcterms:modified xsi:type="dcterms:W3CDTF">2009-09-23T11:20:49Z</dcterms:modified>
</cp:coreProperties>
</file>