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E1B4-5FB1-4521-BB9F-B05CBA8B398E}" type="datetimeFigureOut">
              <a:rPr lang="en-US" smtClean="0"/>
              <a:t>8/28/2009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545E-CD5F-4F2B-85EC-867048DC24B6}" type="slidenum">
              <a:rPr lang="en-US" smtClean="0"/>
              <a:t>‹#›</a:t>
            </a:fld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Writer’s Eye (I)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743200"/>
            <a:ext cx="4495800" cy="2819400"/>
          </a:xfrm>
        </p:spPr>
        <p:txBody>
          <a:bodyPr>
            <a:noAutofit/>
          </a:bodyPr>
          <a:lstStyle/>
          <a:p>
            <a:r>
              <a:rPr lang="en-US" sz="1600" u="sng" dirty="0" smtClean="0">
                <a:latin typeface="Maiandra GD" pitchFamily="34" charset="0"/>
              </a:rPr>
              <a:t>Serves two purposes:</a:t>
            </a:r>
          </a:p>
          <a:p>
            <a:pPr marL="457200" indent="-457200">
              <a:buAutoNum type="arabicPeriod"/>
            </a:pPr>
            <a:r>
              <a:rPr lang="en-US" sz="1600" dirty="0" smtClean="0">
                <a:latin typeface="Maiandra GD" pitchFamily="34" charset="0"/>
              </a:rPr>
              <a:t>You will write about the life you observed with your own eyes, writer’s eyes.</a:t>
            </a:r>
          </a:p>
          <a:p>
            <a:pPr marL="457200" indent="-457200">
              <a:buAutoNum type="arabicPeriod"/>
            </a:pPr>
            <a:r>
              <a:rPr lang="en-US" sz="1600" dirty="0" smtClean="0">
                <a:latin typeface="Maiandra GD" pitchFamily="34" charset="0"/>
              </a:rPr>
              <a:t>You will start a collecting of the people, places, games, hobbies, interests, and so forth that you know well.</a:t>
            </a:r>
            <a:endParaRPr lang="en-US" sz="16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Let’s Go Back…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Maiandra GD" pitchFamily="34" charset="0"/>
              </a:rPr>
              <a:t>Let’s look back at our lists.</a:t>
            </a:r>
          </a:p>
          <a:p>
            <a:r>
              <a:rPr lang="en-US" dirty="0" smtClean="0">
                <a:latin typeface="Maiandra GD" pitchFamily="34" charset="0"/>
              </a:rPr>
              <a:t>Did everyone remember to use commas and put a period at the end of each sentence? I know you may be honors students, but I still find kids forget! It is still important to pay attention to the basic rules of punctuation, even when </a:t>
            </a:r>
            <a:r>
              <a:rPr lang="en-US" dirty="0" err="1" smtClean="0">
                <a:latin typeface="Maiandra GD" pitchFamily="34" charset="0"/>
              </a:rPr>
              <a:t>freewriting</a:t>
            </a:r>
            <a:r>
              <a:rPr lang="en-US" dirty="0" smtClean="0">
                <a:latin typeface="Maiandra GD" pitchFamily="34" charset="0"/>
              </a:rPr>
              <a:t>!</a:t>
            </a:r>
          </a:p>
          <a:p>
            <a:r>
              <a:rPr lang="en-US" dirty="0" smtClean="0">
                <a:latin typeface="Maiandra GD" pitchFamily="34" charset="0"/>
              </a:rPr>
              <a:t>Check and fix! 30 seconds! GO!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6629400" cy="1143000"/>
          </a:xfrm>
        </p:spPr>
        <p:txBody>
          <a:bodyPr/>
          <a:lstStyle/>
          <a:p>
            <a:pPr algn="ctr"/>
            <a:r>
              <a:rPr lang="en-US" dirty="0" err="1" smtClean="0">
                <a:latin typeface="AbcBulletin" pitchFamily="2" charset="0"/>
              </a:rPr>
              <a:t>Freewriting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086600" cy="58674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Maiandra GD" pitchFamily="34" charset="0"/>
              </a:rPr>
              <a:t>Looking over your list did you see anything that’s connected? If so, draw lines between them. (teacher model)</a:t>
            </a:r>
          </a:p>
          <a:p>
            <a:r>
              <a:rPr lang="en-US" sz="1400" dirty="0" smtClean="0">
                <a:latin typeface="Maiandra GD" pitchFamily="34" charset="0"/>
              </a:rPr>
              <a:t>Now go back and circle one sentence or a group of connected sentences on your lists. </a:t>
            </a:r>
            <a:endParaRPr lang="en-US" sz="1400" dirty="0" smtClean="0">
              <a:latin typeface="Maiandra GD" pitchFamily="34" charset="0"/>
            </a:endParaRPr>
          </a:p>
          <a:p>
            <a:r>
              <a:rPr lang="en-US" sz="1400" dirty="0" smtClean="0">
                <a:latin typeface="Maiandra GD" pitchFamily="34" charset="0"/>
              </a:rPr>
              <a:t>Turn to the first section of your writer’s notebook, Writing and find the next clean page.</a:t>
            </a:r>
          </a:p>
          <a:p>
            <a:r>
              <a:rPr lang="en-US" sz="1400" dirty="0" smtClean="0">
                <a:latin typeface="Maiandra GD" pitchFamily="34" charset="0"/>
              </a:rPr>
              <a:t>Write today’s date and write the title, “When I Was Little.” Skip a line and copy down the sentence or sentences you circled in the Writer’s Eye (I) section. (teacher model)</a:t>
            </a:r>
          </a:p>
          <a:p>
            <a:r>
              <a:rPr lang="en-US" sz="1400" dirty="0" smtClean="0">
                <a:latin typeface="Maiandra GD" pitchFamily="34" charset="0"/>
              </a:rPr>
              <a:t>As soon as you have that down, continue </a:t>
            </a:r>
            <a:r>
              <a:rPr lang="en-US" sz="1400" dirty="0" err="1" smtClean="0">
                <a:latin typeface="Maiandra GD" pitchFamily="34" charset="0"/>
              </a:rPr>
              <a:t>freewriting</a:t>
            </a:r>
            <a:r>
              <a:rPr lang="en-US" sz="1400" dirty="0" smtClean="0">
                <a:latin typeface="Maiandra GD" pitchFamily="34" charset="0"/>
              </a:rPr>
              <a:t>. You have about 9 minutes. You can’t do it wrong as long as you keep writing. If you run completely dry, refer back to your list and write more. Write the entire time!</a:t>
            </a:r>
          </a:p>
          <a:p>
            <a:r>
              <a:rPr lang="en-US" sz="1400" dirty="0" smtClean="0">
                <a:latin typeface="Maiandra GD" pitchFamily="34" charset="0"/>
              </a:rPr>
              <a:t>Share with your shoulder partner and then we will share with the class.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Maiandra GD" pitchFamily="34" charset="0"/>
              </a:rPr>
              <a:t>So you told me when I needed a comma after </a:t>
            </a:r>
            <a:r>
              <a:rPr lang="en-US" sz="2200" i="1" dirty="0" smtClean="0">
                <a:latin typeface="Maiandra GD" pitchFamily="34" charset="0"/>
              </a:rPr>
              <a:t>When I was little, </a:t>
            </a:r>
            <a:r>
              <a:rPr lang="en-US" sz="2200" dirty="0" smtClean="0">
                <a:latin typeface="Maiandra GD" pitchFamily="34" charset="0"/>
              </a:rPr>
              <a:t> but, at the time, I didn’t ask my irritating question: Why? Why? Why do we put the comma after the </a:t>
            </a:r>
            <a:r>
              <a:rPr lang="en-US" sz="2200" i="1" dirty="0" smtClean="0">
                <a:latin typeface="Maiandra GD" pitchFamily="34" charset="0"/>
              </a:rPr>
              <a:t>little?</a:t>
            </a:r>
            <a:endParaRPr lang="en-US" sz="22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cBulletin" pitchFamily="2" charset="0"/>
              </a:rPr>
              <a:t>AAAWWUBBIS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Maiandra GD" pitchFamily="34" charset="0"/>
            </a:endParaRPr>
          </a:p>
          <a:p>
            <a:endParaRPr lang="en-US" dirty="0" smtClean="0">
              <a:latin typeface="Maiandra GD" pitchFamily="34" charset="0"/>
            </a:endParaRPr>
          </a:p>
          <a:p>
            <a:r>
              <a:rPr lang="en-US" sz="2200" dirty="0" smtClean="0">
                <a:latin typeface="Maiandra GD" pitchFamily="34" charset="0"/>
              </a:rPr>
              <a:t>You have to say it with a whoop! Come on…do it with me now!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Maiandra GD" pitchFamily="34" charset="0"/>
              </a:rPr>
              <a:t>Whenever a sentence starts with an AAAWWUBBIS it is almost guaranteed to have a comma in the sentence.</a:t>
            </a:r>
          </a:p>
          <a:p>
            <a:r>
              <a:rPr lang="en-US" dirty="0" smtClean="0">
                <a:latin typeface="Maiandra GD" pitchFamily="34" charset="0"/>
              </a:rPr>
              <a:t>But remember….the comma NEVER immediately follows the AAAWWUBBIS.</a:t>
            </a:r>
          </a:p>
          <a:p>
            <a:r>
              <a:rPr lang="en-US" dirty="0" smtClean="0">
                <a:latin typeface="Maiandra GD" pitchFamily="34" charset="0"/>
              </a:rPr>
              <a:t>Cut and paste the AAAWWUBBIS explanation onto the next clean page in the Writing Section. We will come back the AAAWWUBBIS later for a more detailed lesson. I know you </a:t>
            </a:r>
            <a:r>
              <a:rPr lang="en-US" smtClean="0">
                <a:latin typeface="Maiandra GD" pitchFamily="34" charset="0"/>
              </a:rPr>
              <a:t>can’t wait!!!!!!!</a:t>
            </a:r>
            <a:endParaRPr lang="en-US">
              <a:latin typeface="Maiandra GD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cBulletin" pitchFamily="2" charset="0"/>
              </a:rPr>
              <a:t>AAAWWUBBIS</a:t>
            </a:r>
            <a:endParaRPr lang="en-US" dirty="0">
              <a:latin typeface="AbcBulleti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bcBulletin" pitchFamily="2" charset="0"/>
              </a:rPr>
              <a:t>The Writer’s Eye or The Writer’s I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Maiandra GD" pitchFamily="34" charset="0"/>
              </a:rPr>
              <a:t>Mechanically Inclined</a:t>
            </a:r>
          </a:p>
          <a:p>
            <a:r>
              <a:rPr lang="en-US" dirty="0" smtClean="0">
                <a:latin typeface="Maiandra GD" pitchFamily="34" charset="0"/>
              </a:rPr>
              <a:t>“Eye,” as in an eyeball ore “I” as you an individual</a:t>
            </a:r>
          </a:p>
          <a:p>
            <a:r>
              <a:rPr lang="en-US" dirty="0" smtClean="0">
                <a:latin typeface="Maiandra GD" pitchFamily="34" charset="0"/>
              </a:rPr>
              <a:t>This graphic organizer will take up one page. You are going to list all the things in this world that you know well.</a:t>
            </a:r>
          </a:p>
          <a:p>
            <a:r>
              <a:rPr lang="en-US" dirty="0" smtClean="0">
                <a:latin typeface="Maiandra GD" pitchFamily="34" charset="0"/>
              </a:rPr>
              <a:t>Remember it needs to take up the entire page! Have space to write in it and around it.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When I was Little…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Read…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Picture 3" descr="97800602107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981200"/>
            <a:ext cx="3810000" cy="3225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When I Was Little…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Maiandra GD" pitchFamily="34" charset="0"/>
              </a:rPr>
              <a:t>What phrase is repeated over and over again?</a:t>
            </a:r>
          </a:p>
          <a:p>
            <a:r>
              <a:rPr lang="en-US" sz="2000" dirty="0" smtClean="0">
                <a:latin typeface="Maiandra GD" pitchFamily="34" charset="0"/>
              </a:rPr>
              <a:t>Take out your writer’s notebook and turn to the first clean page in the “Writer’s Eye (I)” section after your eye or I graphic.</a:t>
            </a:r>
          </a:p>
          <a:p>
            <a:r>
              <a:rPr lang="en-US" sz="2000" dirty="0" smtClean="0">
                <a:latin typeface="Maiandra GD" pitchFamily="34" charset="0"/>
              </a:rPr>
              <a:t>On the top of the first line, I want you to write today’s date. Then, skip a line and write </a:t>
            </a:r>
            <a:r>
              <a:rPr lang="en-US" sz="2000" i="1" dirty="0" smtClean="0">
                <a:latin typeface="Maiandra GD" pitchFamily="34" charset="0"/>
              </a:rPr>
              <a:t>When I Was Little</a:t>
            </a:r>
            <a:r>
              <a:rPr lang="en-US" sz="2000" dirty="0" smtClean="0">
                <a:latin typeface="Maiandra GD" pitchFamily="34" charset="0"/>
              </a:rPr>
              <a:t> as your title. (teacher model)</a:t>
            </a:r>
          </a:p>
          <a:p>
            <a:pPr>
              <a:buNone/>
            </a:pPr>
            <a:endParaRPr lang="en-US" dirty="0" smtClean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010400" cy="4800600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Maiandra GD" pitchFamily="34" charset="0"/>
              </a:rPr>
              <a:t>We are going to make a list of memories that all start with four words. Guess what they are?</a:t>
            </a:r>
          </a:p>
          <a:p>
            <a:r>
              <a:rPr lang="en-US" sz="1400" dirty="0" smtClean="0">
                <a:latin typeface="Maiandra GD" pitchFamily="34" charset="0"/>
              </a:rPr>
              <a:t>Write the words, “When I Was Little…”as your list openers</a:t>
            </a:r>
          </a:p>
          <a:p>
            <a:pPr lvl="1"/>
            <a:r>
              <a:rPr lang="en-US" sz="1400" dirty="0" smtClean="0">
                <a:latin typeface="Maiandra GD" pitchFamily="34" charset="0"/>
              </a:rPr>
              <a:t>When I was little, I fell into the toilet.</a:t>
            </a:r>
          </a:p>
          <a:p>
            <a:pPr lvl="1"/>
            <a:r>
              <a:rPr lang="en-US" sz="1400" dirty="0" smtClean="0">
                <a:latin typeface="Maiandra GD" pitchFamily="34" charset="0"/>
              </a:rPr>
              <a:t>When I was little, I fell into our glass coffee table.</a:t>
            </a:r>
          </a:p>
          <a:p>
            <a:pPr lvl="1"/>
            <a:r>
              <a:rPr lang="en-US" sz="1400" dirty="0" smtClean="0">
                <a:latin typeface="Maiandra GD" pitchFamily="34" charset="0"/>
              </a:rPr>
              <a:t>When I was little, I set our living room carpet on fire.</a:t>
            </a:r>
          </a:p>
          <a:p>
            <a:r>
              <a:rPr lang="en-US" sz="1400" dirty="0" smtClean="0">
                <a:latin typeface="Maiandra GD" pitchFamily="34" charset="0"/>
              </a:rPr>
              <a:t>I am brainstorming my starting off everything on my list with </a:t>
            </a:r>
            <a:r>
              <a:rPr lang="en-US" sz="1400" i="1" dirty="0" smtClean="0">
                <a:latin typeface="Maiandra GD" pitchFamily="34" charset="0"/>
              </a:rPr>
              <a:t>When I was little</a:t>
            </a:r>
            <a:r>
              <a:rPr lang="en-US" sz="1400" dirty="0" smtClean="0">
                <a:latin typeface="Maiandra GD" pitchFamily="34" charset="0"/>
              </a:rPr>
              <a:t>.</a:t>
            </a:r>
          </a:p>
          <a:p>
            <a:r>
              <a:rPr lang="en-US" sz="1400" dirty="0" smtClean="0">
                <a:latin typeface="Maiandra GD" pitchFamily="34" charset="0"/>
              </a:rPr>
              <a:t>Does anyone notice something else I did that we will need to do each time on our lists?</a:t>
            </a:r>
            <a:endParaRPr lang="en-US" sz="1400" dirty="0">
              <a:latin typeface="Maiandra GD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cBulletin" pitchFamily="2" charset="0"/>
              </a:rPr>
              <a:t>When I Was Little…</a:t>
            </a:r>
            <a:endParaRPr lang="en-US" dirty="0">
              <a:latin typeface="AbcBulleti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cBulletin" pitchFamily="2" charset="0"/>
              </a:rPr>
              <a:t>Your Turn…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Maiandra GD" pitchFamily="34" charset="0"/>
              </a:rPr>
              <a:t>Now it is your turn to brainstorm a list starting every memory with </a:t>
            </a:r>
            <a:r>
              <a:rPr lang="en-US" sz="2000" i="1" dirty="0" smtClean="0">
                <a:latin typeface="Maiandra GD" pitchFamily="34" charset="0"/>
              </a:rPr>
              <a:t>When I was little</a:t>
            </a:r>
            <a:r>
              <a:rPr lang="en-US" sz="2000" dirty="0" smtClean="0">
                <a:latin typeface="Maiandra GD" pitchFamily="34" charset="0"/>
              </a:rPr>
              <a:t>. Don’t forget the comma! List as many as you can! </a:t>
            </a:r>
          </a:p>
          <a:p>
            <a:r>
              <a:rPr lang="en-US" sz="2000" dirty="0" smtClean="0">
                <a:latin typeface="Maiandra GD" pitchFamily="34" charset="0"/>
              </a:rPr>
              <a:t>You have four minutes!!!!</a:t>
            </a:r>
          </a:p>
          <a:p>
            <a:r>
              <a:rPr lang="en-US" sz="2000" dirty="0" smtClean="0">
                <a:latin typeface="Maiandra GD" pitchFamily="34" charset="0"/>
              </a:rPr>
              <a:t>Go!!!! </a:t>
            </a:r>
            <a:r>
              <a:rPr lang="en-US" sz="800" dirty="0" smtClean="0">
                <a:latin typeface="Maiandra GD" pitchFamily="34" charset="0"/>
              </a:rPr>
              <a:t>(go to next slide after a couple minute)</a:t>
            </a:r>
            <a:endParaRPr lang="en-US" sz="20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sz="3000" dirty="0" smtClean="0">
                <a:latin typeface="Maiandra GD" pitchFamily="34" charset="0"/>
              </a:rPr>
              <a:t>Y</a:t>
            </a:r>
            <a:r>
              <a:rPr lang="en-US" sz="3000" dirty="0" smtClean="0">
                <a:latin typeface="Maiandra GD" pitchFamily="34" charset="0"/>
              </a:rPr>
              <a:t>ou have 3 more minutes!</a:t>
            </a:r>
            <a:endParaRPr lang="en-US" sz="30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bcBulletin" pitchFamily="2" charset="0"/>
              </a:rPr>
              <a:t>Share with Shoulder Partner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Maiandra GD" pitchFamily="34" charset="0"/>
            </a:endParaRPr>
          </a:p>
          <a:p>
            <a:endParaRPr lang="en-US" dirty="0" smtClean="0">
              <a:latin typeface="Maiandra GD" pitchFamily="34" charset="0"/>
            </a:endParaRPr>
          </a:p>
          <a:p>
            <a:r>
              <a:rPr lang="en-US" dirty="0" smtClean="0">
                <a:latin typeface="Maiandra GD" pitchFamily="34" charset="0"/>
              </a:rPr>
              <a:t>Now tell your shoulder partner what’s on your list. You have five minutes.</a:t>
            </a: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bcBulletin" pitchFamily="2" charset="0"/>
              </a:rPr>
              <a:t>Sharing out with the Class</a:t>
            </a:r>
            <a:endParaRPr lang="en-US" dirty="0">
              <a:latin typeface="AbcBulleti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Maiandra GD" pitchFamily="34" charset="0"/>
              </a:rPr>
              <a:t>What did you hear?</a:t>
            </a:r>
          </a:p>
          <a:p>
            <a:r>
              <a:rPr lang="en-US" sz="2200" dirty="0" smtClean="0">
                <a:latin typeface="Maiandra GD" pitchFamily="34" charset="0"/>
              </a:rPr>
              <a:t>I got so many more ideas when I heard other people’s lists. Let’s add more to our lists.</a:t>
            </a:r>
          </a:p>
          <a:p>
            <a:r>
              <a:rPr lang="en-US" sz="2200" dirty="0" smtClean="0">
                <a:latin typeface="Maiandra GD" pitchFamily="34" charset="0"/>
              </a:rPr>
              <a:t>You have three minutes! GO!</a:t>
            </a:r>
            <a:endParaRPr lang="en-US" sz="2200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44</TotalTime>
  <Words>784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Bubbles</vt:lpstr>
      <vt:lpstr>Writer’s Eye (I)</vt:lpstr>
      <vt:lpstr>The Writer’s Eye or The Writer’s I</vt:lpstr>
      <vt:lpstr>When I was Little…</vt:lpstr>
      <vt:lpstr>When I Was Little…</vt:lpstr>
      <vt:lpstr>When I Was Little…</vt:lpstr>
      <vt:lpstr>Your Turn…</vt:lpstr>
      <vt:lpstr>Slide 7</vt:lpstr>
      <vt:lpstr>Share with Shoulder Partner</vt:lpstr>
      <vt:lpstr>Sharing out with the Class</vt:lpstr>
      <vt:lpstr>Let’s Go Back…</vt:lpstr>
      <vt:lpstr>Freewriting</vt:lpstr>
      <vt:lpstr>Slide 12</vt:lpstr>
      <vt:lpstr>AAAWWUBBIS</vt:lpstr>
      <vt:lpstr>AAAWWUBBIS</vt:lpstr>
    </vt:vector>
  </TitlesOfParts>
  <Company>CCPS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Eye (I)</dc:title>
  <dc:creator>Angie Hill</dc:creator>
  <cp:lastModifiedBy>Angie Hill</cp:lastModifiedBy>
  <cp:revision>5</cp:revision>
  <dcterms:created xsi:type="dcterms:W3CDTF">2009-08-28T17:20:37Z</dcterms:created>
  <dcterms:modified xsi:type="dcterms:W3CDTF">2009-08-28T18:04:45Z</dcterms:modified>
</cp:coreProperties>
</file>