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1667-7291-42E8-B00B-345BA58408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19841-B96A-4DD9-B158-9961937F6A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8870-2E5D-0E47-861E-49E90204F5C1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E24C3-CC14-0348-9FF8-6246ACFCE1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</a:rPr>
              <a:t>Dramatic/Plot Structure</a:t>
            </a:r>
            <a:endParaRPr lang="en-US" sz="54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12293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Please copy the following information in your Literature Learning Log on how to complete a dramatic/plot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44"/>
            <a:ext cx="8229600" cy="876216"/>
          </a:xfrm>
        </p:spPr>
        <p:txBody>
          <a:bodyPr/>
          <a:lstStyle/>
          <a:p>
            <a:r>
              <a:rPr lang="en-US" dirty="0" smtClean="0">
                <a:solidFill>
                  <a:srgbClr val="EB6615"/>
                </a:solidFill>
              </a:rPr>
              <a:t>Plot Structure</a:t>
            </a:r>
            <a:endParaRPr lang="en-US" dirty="0">
              <a:solidFill>
                <a:srgbClr val="EB661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1960"/>
            <a:ext cx="8229600" cy="5007841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745308" y="5634046"/>
            <a:ext cx="761588" cy="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439850" y="5009014"/>
            <a:ext cx="2011653" cy="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412196" y="4334375"/>
            <a:ext cx="3341089" cy="29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927294" y="5004054"/>
            <a:ext cx="2011653" cy="19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7060411" y="5629085"/>
            <a:ext cx="761588" cy="19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21141" y="4008149"/>
            <a:ext cx="1319574" cy="1250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450638" y="2678713"/>
            <a:ext cx="1617220" cy="132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97623" y="2678713"/>
            <a:ext cx="1845419" cy="13294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43042" y="4008149"/>
            <a:ext cx="1488241" cy="12500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199" y="6151118"/>
            <a:ext cx="1179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exposition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845419" y="6151118"/>
            <a:ext cx="1468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42013" y="6151118"/>
            <a:ext cx="103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19549" y="6151118"/>
            <a:ext cx="141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14575" y="6151118"/>
            <a:ext cx="121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7199" y="2073516"/>
            <a:ext cx="10211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EB6615"/>
                </a:solidFill>
              </a:rPr>
              <a:t>In the exposition: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setting is given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main characters are introduced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basic info given to understand the plot</a:t>
            </a:r>
          </a:p>
          <a:p>
            <a:endParaRPr lang="en-US" sz="1400" dirty="0">
              <a:solidFill>
                <a:srgbClr val="EB661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45419" y="1815573"/>
            <a:ext cx="102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during the rising action: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the main conflict is introduced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13816" y="1011960"/>
            <a:ext cx="14584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climax constitutes: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the turning point of the story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crisis point or point of greatest tension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38605" y="2133044"/>
            <a:ext cx="13394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during the falling action: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minor plot developments are resolved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47383" y="1384686"/>
            <a:ext cx="13394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at the resolution: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the main conflict is resolved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dirty="0" smtClean="0"/>
              <a:t>protagonist is involved in the resolution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57200" y="6019801"/>
            <a:ext cx="809879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-2046721" y="3515881"/>
            <a:ext cx="500784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13522" y="5803877"/>
            <a:ext cx="73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Time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939" y="2052320"/>
            <a:ext cx="461665" cy="35287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Plot development/Level of tension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Exposition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 smtClean="0">
                <a:solidFill>
                  <a:srgbClr val="6DE304"/>
                </a:solidFill>
              </a:rPr>
              <a:t>Setting:</a:t>
            </a:r>
          </a:p>
          <a:p>
            <a:pPr lvl="1"/>
            <a:r>
              <a:rPr lang="en-US" i="1" dirty="0" smtClean="0"/>
              <a:t>Where = geographic location</a:t>
            </a:r>
          </a:p>
          <a:p>
            <a:pPr lvl="1"/>
            <a:r>
              <a:rPr lang="en-US" i="1" dirty="0" smtClean="0"/>
              <a:t>When = date, season, time period</a:t>
            </a:r>
          </a:p>
          <a:p>
            <a:pPr lvl="1"/>
            <a:r>
              <a:rPr lang="en-US" i="1" dirty="0" smtClean="0"/>
              <a:t>Why = situation in which the story is set (context)</a:t>
            </a:r>
          </a:p>
          <a:p>
            <a:r>
              <a:rPr lang="en-US" sz="3200" u="sng" dirty="0" smtClean="0">
                <a:solidFill>
                  <a:schemeClr val="accent1"/>
                </a:solidFill>
              </a:rPr>
              <a:t>Main Characters: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lvl="3"/>
            <a:r>
              <a:rPr lang="en-US" i="1" dirty="0" smtClean="0"/>
              <a:t>Protagonist: Name</a:t>
            </a:r>
          </a:p>
          <a:p>
            <a:pPr lvl="3"/>
            <a:r>
              <a:rPr lang="en-US" i="1" dirty="0" smtClean="0"/>
              <a:t>Antagonist: Name</a:t>
            </a:r>
          </a:p>
          <a:p>
            <a:r>
              <a:rPr lang="en-US" sz="3200" u="sng" dirty="0" smtClean="0">
                <a:solidFill>
                  <a:srgbClr val="6DE304"/>
                </a:solidFill>
              </a:rPr>
              <a:t>Basic Plot:</a:t>
            </a:r>
            <a:r>
              <a:rPr lang="en-US" sz="3200" dirty="0" smtClean="0">
                <a:solidFill>
                  <a:srgbClr val="6DE304"/>
                </a:solidFill>
              </a:rPr>
              <a:t> </a:t>
            </a:r>
            <a:r>
              <a:rPr lang="en-US" dirty="0" smtClean="0"/>
              <a:t>Describe in 10 words or less.</a:t>
            </a:r>
            <a:endParaRPr lang="en-US" u="sng" dirty="0" smtClean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470" y="3740276"/>
            <a:ext cx="2519025" cy="16667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Rising Action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Main conflict is introduced</a:t>
            </a:r>
          </a:p>
          <a:p>
            <a:pPr lvl="1"/>
            <a:r>
              <a:rPr lang="en-US" sz="2800" dirty="0" smtClean="0"/>
              <a:t>Describe in 10 words or less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Indicate the type of conflict</a:t>
            </a:r>
          </a:p>
          <a:p>
            <a:pPr lvl="1"/>
            <a:r>
              <a:rPr lang="en-US" sz="2800" dirty="0" smtClean="0"/>
              <a:t>Internal or external conflict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man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dirty="0" smtClean="0">
                <a:solidFill>
                  <a:schemeClr val="accent3"/>
                </a:solidFill>
              </a:rPr>
              <a:t>. man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man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dirty="0" smtClean="0">
                <a:solidFill>
                  <a:schemeClr val="accent3"/>
                </a:solidFill>
              </a:rPr>
              <a:t>. nature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man 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dirty="0" smtClean="0">
                <a:solidFill>
                  <a:schemeClr val="accent3"/>
                </a:solidFill>
              </a:rPr>
              <a:t>. society</a:t>
            </a:r>
          </a:p>
          <a:p>
            <a:pPr>
              <a:buNone/>
            </a:pPr>
            <a:endParaRPr lang="en-US" dirty="0" smtClean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392" y="4355379"/>
            <a:ext cx="3656834" cy="2425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Climax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035"/>
            <a:ext cx="8229600" cy="3962400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accent1"/>
                </a:solidFill>
              </a:rPr>
              <a:t>Turning Point:</a:t>
            </a:r>
            <a:r>
              <a:rPr lang="en-US" sz="3600" dirty="0" smtClean="0"/>
              <a:t> Describe in 10 words or less the event where the plot took the story in another direction.</a:t>
            </a:r>
          </a:p>
          <a:p>
            <a:pPr lvl="1"/>
            <a:r>
              <a:rPr lang="en-US" sz="2800" dirty="0" smtClean="0">
                <a:solidFill>
                  <a:schemeClr val="accent3"/>
                </a:solidFill>
              </a:rPr>
              <a:t>May also be the event that involves the moment of greatest tension or crisis.</a:t>
            </a:r>
            <a:endParaRPr lang="en-US" sz="2800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445" y="4200905"/>
            <a:ext cx="3657600" cy="24444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Falling Action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Minor plot developments are resolved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Describe the even in 10 words or less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50" y="2801236"/>
            <a:ext cx="2419350" cy="36564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Resolution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Main conflict is resolved</a:t>
            </a:r>
          </a:p>
          <a:p>
            <a:pPr lvl="1"/>
            <a:r>
              <a:rPr lang="en-US" sz="2800" dirty="0" smtClean="0"/>
              <a:t>Describe the event in 10 words or less</a:t>
            </a:r>
          </a:p>
          <a:p>
            <a:r>
              <a:rPr lang="en-US" sz="3000" i="1" dirty="0" smtClean="0">
                <a:solidFill>
                  <a:schemeClr val="accent1"/>
                </a:solidFill>
              </a:rPr>
              <a:t>The resolution must involve the protagonist or it isn’t the resolution!</a:t>
            </a:r>
            <a:endParaRPr lang="en-US" sz="3000" i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483" y="3899015"/>
            <a:ext cx="1872523" cy="28300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Directions!!!!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914"/>
            <a:ext cx="8229600" cy="474231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Create a chart just like the one on slide 2.</a:t>
            </a:r>
          </a:p>
          <a:p>
            <a:r>
              <a:rPr lang="en-US" sz="2800" dirty="0" smtClean="0"/>
              <a:t>Follow the directions for each individual aspect of Plot/Dramatic Structure by giving all the needed information explained on each slide.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You will either do it in you Literature Learning Log or on unlined paper.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Must be colorful!</a:t>
            </a:r>
          </a:p>
          <a:p>
            <a:r>
              <a:rPr lang="en-US" sz="2800" dirty="0" smtClean="0"/>
              <a:t>Be creative! </a:t>
            </a:r>
            <a:r>
              <a:rPr lang="en-US" sz="2800" dirty="0" smtClean="0">
                <a:solidFill>
                  <a:schemeClr val="accent1"/>
                </a:solidFill>
              </a:rPr>
              <a:t>(Draw images or pictures) </a:t>
            </a:r>
            <a:r>
              <a:rPr lang="en-US" sz="2800" dirty="0" smtClean="0"/>
              <a:t>Do your best work!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52</TotalTime>
  <Words>337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Focus</vt:lpstr>
      <vt:lpstr>Dramatic/Plot Structure</vt:lpstr>
      <vt:lpstr>Plot Structure</vt:lpstr>
      <vt:lpstr>Exposition</vt:lpstr>
      <vt:lpstr>Rising Action</vt:lpstr>
      <vt:lpstr>Climax</vt:lpstr>
      <vt:lpstr>Falling Action</vt:lpstr>
      <vt:lpstr>Resolution</vt:lpstr>
      <vt:lpstr>Directions!!!!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Dramatic/Plot Structure</dc:title>
  <dc:creator>Nick &amp; Angela Speach</dc:creator>
  <cp:lastModifiedBy>Nick &amp; Angela Speach</cp:lastModifiedBy>
  <cp:revision>3</cp:revision>
  <dcterms:created xsi:type="dcterms:W3CDTF">2010-09-30T20:29:02Z</dcterms:created>
  <dcterms:modified xsi:type="dcterms:W3CDTF">2010-09-30T21:21:59Z</dcterms:modified>
</cp:coreProperties>
</file>