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ir 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657" y="0"/>
            <a:ext cx="52763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51038"/>
            <a:ext cx="4953000" cy="2193831"/>
          </a:xfrm>
        </p:spPr>
        <p:txBody>
          <a:bodyPr anchor="b" anchorCtr="0">
            <a:normAutofit/>
            <a:scene3d>
              <a:camera prst="orthographicFront"/>
              <a:lightRig rig="balanced" dir="t"/>
            </a:scene3d>
          </a:bodyPr>
          <a:lstStyle>
            <a:lvl1pPr>
              <a:defRPr sz="48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04618"/>
            <a:ext cx="5715000" cy="1413475"/>
          </a:xfrm>
        </p:spPr>
        <p:txBody>
          <a:bodyPr>
            <a:normAutofit/>
            <a:scene3d>
              <a:camera prst="orthographicFront"/>
              <a:lightRig rig="twoPt" dir="t"/>
            </a:scene3d>
          </a:bodyPr>
          <a:lstStyle>
            <a:lvl1pPr marL="0" indent="0" algn="l">
              <a:buNone/>
              <a:defRPr sz="1800" b="0" kern="1200">
                <a:solidFill>
                  <a:schemeClr val="tx2"/>
                </a:solidFill>
                <a:effectLst>
                  <a:outerShdw blurRad="12700" dist="12700" dir="3000000" algn="ctr" rotWithShape="0">
                    <a:schemeClr val="bg1">
                      <a:lumMod val="85000"/>
                      <a:alpha val="6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1"/>
            <a:ext cx="1676400" cy="5075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5867400" cy="5075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2590800"/>
            <a:ext cx="5943600" cy="1447800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balanced" dir="t"/>
            </a:scene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cap="none" spc="100" baseline="0">
                <a:solidFill>
                  <a:schemeClr val="tx2"/>
                </a:solidFill>
                <a:effectLst>
                  <a:outerShdw blurRad="127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900" y="4038601"/>
            <a:ext cx="5943600" cy="11430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woPt" dir="t"/>
            </a:scene3d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600"/>
              </a:spcBef>
              <a:buSzPct val="80000"/>
              <a:buFont typeface="Wingdings" pitchFamily="2" charset="2"/>
              <a:buNone/>
              <a:defRPr sz="1800" b="0" kern="1200">
                <a:solidFill>
                  <a:schemeClr val="tx2"/>
                </a:solidFill>
                <a:effectLst>
                  <a:outerShdw blurRad="12700" dist="12700" dir="3000000" algn="ctr" rotWithShape="0">
                    <a:schemeClr val="bg1">
                      <a:lumMod val="85000"/>
                      <a:alpha val="6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ir title.png"/>
          <p:cNvPicPr>
            <a:picLocks noChangeAspect="1"/>
          </p:cNvPicPr>
          <p:nvPr/>
        </p:nvPicPr>
        <p:blipFill>
          <a:blip r:embed="rId2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51039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buFont typeface="Wingdings" pitchFamily="2" charset="2"/>
              <a:buChar char="Ë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51039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60619"/>
            <a:ext cx="2743200" cy="827087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2667000"/>
            <a:ext cx="2743200" cy="317023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60619"/>
            <a:ext cx="2743200" cy="827087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667000"/>
            <a:ext cx="2743200" cy="317023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ir title.png"/>
          <p:cNvPicPr>
            <a:picLocks noChangeAspect="1"/>
          </p:cNvPicPr>
          <p:nvPr/>
        </p:nvPicPr>
        <p:blipFill>
          <a:blip r:embed="rId2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6750"/>
          </a:xfrm>
        </p:spPr>
        <p:txBody>
          <a:bodyPr anchor="ctr" anchorCtr="0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838200"/>
            <a:ext cx="36576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399"/>
            <a:ext cx="2703513" cy="26368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2" cy="1936750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none" spc="100" baseline="0">
                <a:solidFill>
                  <a:schemeClr val="tx2"/>
                </a:solidFill>
                <a:effectLst>
                  <a:outerShdw blurRad="127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38200"/>
            <a:ext cx="3657600" cy="4572000"/>
          </a:xfrm>
          <a:prstGeom prst="rect">
            <a:avLst/>
          </a:prstGeom>
          <a:ln>
            <a:noFill/>
          </a:ln>
          <a:effectLst>
            <a:reflection blurRad="42700" stA="30000" endPos="20000" dist="40000" dir="5400000" sy="-100000" algn="bl" rotWithShape="0"/>
          </a:effectLst>
          <a:scene3d>
            <a:camera prst="perspectiveContrastingLeftFacing">
              <a:rot lat="295432" lon="20402243" rev="52222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398"/>
            <a:ext cx="2703512" cy="26368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6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936377"/>
            <a:ext cx="5943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A17956B2-FF21-4E23-93BE-9B038E758C3B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B46AD898-697A-4CB9-8B64-3C3FD1C05A6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dandelion.png"/>
          <p:cNvPicPr>
            <a:picLocks noChangeAspect="1"/>
          </p:cNvPicPr>
          <p:nvPr/>
        </p:nvPicPr>
        <p:blipFill>
          <a:blip r:embed="rId13"/>
          <a:srcRect r="19766" b="20000"/>
          <a:stretch>
            <a:fillRect/>
          </a:stretch>
        </p:blipFill>
        <p:spPr>
          <a:xfrm>
            <a:off x="7772400" y="3200400"/>
            <a:ext cx="1371600" cy="3657600"/>
          </a:xfrm>
          <a:prstGeom prst="rect">
            <a:avLst/>
          </a:prstGeom>
        </p:spPr>
      </p:pic>
      <p:pic>
        <p:nvPicPr>
          <p:cNvPr id="10" name="Picture 9" descr="Air title.png"/>
          <p:cNvPicPr>
            <a:picLocks noChangeAspect="1"/>
          </p:cNvPicPr>
          <p:nvPr/>
        </p:nvPicPr>
        <p:blipFill>
          <a:blip r:embed="rId14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 cap="none" spc="100" baseline="0">
          <a:solidFill>
            <a:schemeClr val="tx2"/>
          </a:solidFill>
          <a:effectLst>
            <a:outerShdw blurRad="127000" algn="ctr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600"/>
        </a:spcBef>
        <a:buSzPct val="80000"/>
        <a:buFont typeface="Wingdings" pitchFamily="2" charset="2"/>
        <a:buChar char="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3182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19697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92250" indent="-2952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77482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05740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33997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62255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Comma Splice</a:t>
            </a:r>
            <a:endParaRPr lang="en-US" dirty="0">
              <a:latin typeface="AbcBulleti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bcBulletin" pitchFamily="2" charset="0"/>
              </a:rPr>
              <a:t>In Plain English…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6781800" cy="5029200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Maiandra GD" pitchFamily="34" charset="0"/>
              </a:rPr>
              <a:t>Please copy the following information down on a sheet of notebook paper and put it in the “Hmmm..” section of your notebook.</a:t>
            </a:r>
          </a:p>
          <a:p>
            <a:r>
              <a:rPr lang="en-US" dirty="0" smtClean="0">
                <a:latin typeface="Maiandra GD" pitchFamily="34" charset="0"/>
              </a:rPr>
              <a:t>Coordinating conjunctions (FANBOYS), such as and, but and or, join words and phrases and clauses of equal importance. Even though the comma splice appears to be a repeat of having no comma in a compound sentence, it’s not. This time the error lies in leaving out the coordinating conjunction and using a comma when a semicolon or a period would be more appropriate.</a:t>
            </a:r>
          </a:p>
          <a:p>
            <a:r>
              <a:rPr lang="en-US" b="1" dirty="0" smtClean="0">
                <a:latin typeface="Maiandra GD" pitchFamily="34" charset="0"/>
              </a:rPr>
              <a:t>In a comma splice, the comma is there, but the conjunction is nowhere to be found.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What do you notice?...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66294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Maiandra GD" pitchFamily="34" charset="0"/>
              </a:rPr>
              <a:t>He could be courteous and helpful on the surface, you never knew what was going on underneath. (p. 96)</a:t>
            </a:r>
          </a:p>
          <a:p>
            <a:r>
              <a:rPr lang="en-US" dirty="0" smtClean="0">
                <a:latin typeface="Maiandra GD" pitchFamily="34" charset="0"/>
              </a:rPr>
              <a:t>His voice wasn’t loud, it commanded instant attention. (p. 99)</a:t>
            </a:r>
          </a:p>
          <a:p>
            <a:r>
              <a:rPr lang="en-US" dirty="0" smtClean="0">
                <a:latin typeface="Maiandra GD" pitchFamily="34" charset="0"/>
              </a:rPr>
              <a:t>Maria had insulted him in front of everyone, he intended to make her pay. (p. 108)</a:t>
            </a:r>
          </a:p>
          <a:p>
            <a:r>
              <a:rPr lang="en-US" dirty="0" smtClean="0">
                <a:latin typeface="Maiandra GD" pitchFamily="34" charset="0"/>
              </a:rPr>
              <a:t>The lotus garden was lit only by starlight, the air was warm and smelled of stagnant water. (p. 132)</a:t>
            </a:r>
          </a:p>
          <a:p>
            <a:r>
              <a:rPr lang="en-US" dirty="0" smtClean="0">
                <a:latin typeface="Maiandra GD" pitchFamily="34" charset="0"/>
              </a:rPr>
              <a:t>She was wearing a fine black dress with jet beads sewn on the front, Matt thought she looked strange without her apron. (p. 151)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Let’s find each sentence’s two subjects and verbs.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What do you notice about the commas?</a:t>
            </a:r>
            <a:endParaRPr lang="en-US" dirty="0" smtClean="0">
              <a:latin typeface="Maiandra GD" pitchFamily="34" charset="0"/>
            </a:endParaRPr>
          </a:p>
          <a:p>
            <a:pPr lvl="1"/>
            <a:r>
              <a:rPr lang="en-US" sz="1300" dirty="0" smtClean="0">
                <a:latin typeface="Maiandra GD" pitchFamily="34" charset="0"/>
              </a:rPr>
              <a:t>Which FANBOY sounds better? Why?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bcBulletin" pitchFamily="2" charset="0"/>
              </a:rPr>
              <a:t>The dreaded SEMICOLON!!!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239000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i="1" dirty="0" smtClean="0">
                <a:latin typeface="Maiandra GD" pitchFamily="34" charset="0"/>
              </a:rPr>
              <a:t>Please copy the following information on your sheet of paper.</a:t>
            </a:r>
          </a:p>
          <a:p>
            <a:pPr>
              <a:buNone/>
            </a:pPr>
            <a:r>
              <a:rPr lang="en-US" dirty="0" smtClean="0">
                <a:latin typeface="Maiandra GD" pitchFamily="34" charset="0"/>
              </a:rPr>
              <a:t>Here is the funny thing, if you didn’t already realize it…many times a comma splice can also be corrected by inserting a semicolon where the comma previously spliced the sentence.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Maiandra GD" pitchFamily="34" charset="0"/>
              </a:rPr>
              <a:t>Change: </a:t>
            </a:r>
            <a:r>
              <a:rPr lang="en-US" b="1" dirty="0" smtClean="0">
                <a:latin typeface="Maiandra GD" pitchFamily="34" charset="0"/>
              </a:rPr>
              <a:t>I love dancing, it makes me warm inside</a:t>
            </a:r>
            <a:r>
              <a:rPr lang="en-US" dirty="0" smtClean="0">
                <a:latin typeface="Maiandra GD" pitchFamily="34" charset="0"/>
              </a:rPr>
              <a:t> (comma splice)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Maiandra GD" pitchFamily="34" charset="0"/>
              </a:rPr>
              <a:t>To: </a:t>
            </a:r>
            <a:r>
              <a:rPr lang="en-US" b="1" dirty="0" smtClean="0">
                <a:latin typeface="Maiandra GD" pitchFamily="34" charset="0"/>
              </a:rPr>
              <a:t>I love dancing; it makes me warm inside.</a:t>
            </a:r>
            <a:endParaRPr lang="en-US" dirty="0" smtClean="0"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Maiandra GD" pitchFamily="34" charset="0"/>
              </a:rPr>
              <a:t>The compound sentence pattern helps writers link and combine choppy sentences. It gives a writer the option of joining two sentences with less separation than a period would provide.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Maiandra GD" pitchFamily="34" charset="0"/>
              </a:rPr>
              <a:t>The two sentences should be linked in some way, and the writer must use a semicolon or a comma and a coordinating conjunction (FANBOY) to join them.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Maiandra GD" pitchFamily="34" charset="0"/>
              </a:rPr>
              <a:t>In the example below, notice how the conjunction </a:t>
            </a:r>
            <a:r>
              <a:rPr lang="en-US" b="1" u="sng" dirty="0" smtClean="0">
                <a:latin typeface="Maiandra GD" pitchFamily="34" charset="0"/>
              </a:rPr>
              <a:t>but</a:t>
            </a:r>
            <a:r>
              <a:rPr lang="en-US" dirty="0" smtClean="0">
                <a:latin typeface="Maiandra GD" pitchFamily="34" charset="0"/>
              </a:rPr>
              <a:t> clues the reader to the link between the two sentences as well as the contrast.</a:t>
            </a:r>
          </a:p>
          <a:p>
            <a:pPr lvl="1">
              <a:buFont typeface="Arial" pitchFamily="34" charset="0"/>
              <a:buChar char="•"/>
            </a:pPr>
            <a:r>
              <a:rPr lang="en-US" b="1" u="sng" dirty="0" smtClean="0">
                <a:latin typeface="Maiandra GD" pitchFamily="34" charset="0"/>
              </a:rPr>
              <a:t>Comma splice:</a:t>
            </a:r>
            <a:r>
              <a:rPr lang="en-US" dirty="0" smtClean="0">
                <a:latin typeface="Maiandra GD" pitchFamily="34" charset="0"/>
              </a:rPr>
              <a:t> Felicia balled up the napkin in her fist, she didn’t’ say anything.</a:t>
            </a:r>
          </a:p>
          <a:p>
            <a:pPr lvl="1">
              <a:buFont typeface="Arial" pitchFamily="34" charset="0"/>
              <a:buChar char="•"/>
            </a:pPr>
            <a:r>
              <a:rPr lang="en-US" b="1" u="sng" dirty="0" smtClean="0">
                <a:latin typeface="Maiandra GD" pitchFamily="34" charset="0"/>
              </a:rPr>
              <a:t>Compound sentence with a comma and a conjunction (FANBOY):</a:t>
            </a:r>
            <a:r>
              <a:rPr lang="en-US" dirty="0" smtClean="0">
                <a:latin typeface="Maiandra GD" pitchFamily="34" charset="0"/>
              </a:rPr>
              <a:t> Felicia balled up her napkin in her fist, but she didn’t anything.</a:t>
            </a:r>
          </a:p>
          <a:p>
            <a:pPr lvl="1">
              <a:buFont typeface="Arial" pitchFamily="34" charset="0"/>
              <a:buChar char="•"/>
            </a:pPr>
            <a:r>
              <a:rPr lang="en-US" b="1" u="sng" dirty="0" smtClean="0">
                <a:latin typeface="Maiandra GD" pitchFamily="34" charset="0"/>
              </a:rPr>
              <a:t>Compound sentence joined with a semicolon:</a:t>
            </a:r>
            <a:r>
              <a:rPr lang="en-US" dirty="0" smtClean="0">
                <a:latin typeface="Maiandra GD" pitchFamily="34" charset="0"/>
              </a:rPr>
              <a:t>  Felicia balled up the napkin in her fist; she didn’t say anything.</a:t>
            </a:r>
            <a:endParaRPr lang="en-US" b="1" u="sng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bcBulletin" pitchFamily="2" charset="0"/>
              </a:rPr>
              <a:t>Compound sentence hunt…but can you find a comma splice???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Maiandra GD" pitchFamily="34" charset="0"/>
              </a:rPr>
              <a:t>Let’s take out our independent reading books and read over some of the pages you just finished reading. </a:t>
            </a:r>
          </a:p>
          <a:p>
            <a:r>
              <a:rPr lang="en-US" dirty="0" smtClean="0">
                <a:latin typeface="Maiandra GD" pitchFamily="34" charset="0"/>
              </a:rPr>
              <a:t>See if you can find any compound sentences. Remember, look for those FANBOYS!</a:t>
            </a:r>
          </a:p>
          <a:p>
            <a:r>
              <a:rPr lang="en-US" dirty="0" smtClean="0">
                <a:latin typeface="Maiandra GD" pitchFamily="34" charset="0"/>
              </a:rPr>
              <a:t>But here is the challenge, can you find a comma splice? Are you better than that book’s editor???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Remember these are published books that professional editors and writers have gone over with a fine-toothed comb. Do you think they just missed one? Why might an author ‘break the rules’ in this way? Does it work?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r">
  <a:themeElements>
    <a:clrScheme name="Air">
      <a:dk1>
        <a:sysClr val="windowText" lastClr="000000"/>
      </a:dk1>
      <a:lt1>
        <a:sysClr val="window" lastClr="FFFFFF"/>
      </a:lt1>
      <a:dk2>
        <a:srgbClr val="17375D"/>
      </a:dk2>
      <a:lt2>
        <a:srgbClr val="BEDBFE"/>
      </a:lt2>
      <a:accent1>
        <a:srgbClr val="686F3A"/>
      </a:accent1>
      <a:accent2>
        <a:srgbClr val="165996"/>
      </a:accent2>
      <a:accent3>
        <a:srgbClr val="7276A0"/>
      </a:accent3>
      <a:accent4>
        <a:srgbClr val="7DB434"/>
      </a:accent4>
      <a:accent5>
        <a:srgbClr val="D28300"/>
      </a:accent5>
      <a:accent6>
        <a:srgbClr val="2B62CB"/>
      </a:accent6>
      <a:hlink>
        <a:srgbClr val="B58900"/>
      </a:hlink>
      <a:folHlink>
        <a:srgbClr val="B55C39"/>
      </a:folHlink>
    </a:clrScheme>
    <a:fontScheme name="Air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i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35000">
              <a:schemeClr val="phClr">
                <a:tint val="50000"/>
                <a:satMod val="250000"/>
              </a:schemeClr>
            </a:gs>
            <a:gs pos="100000">
              <a:schemeClr val="phClr">
                <a:tint val="40000"/>
                <a:satMod val="350000"/>
              </a:schemeClr>
            </a:gs>
          </a:gsLst>
          <a:lin ang="87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50000"/>
                <a:satMod val="110000"/>
              </a:schemeClr>
              <a:schemeClr val="phClr">
                <a:tint val="70000"/>
                <a:satMod val="15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80000"/>
              <a:satMod val="110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25400" dir="5400000" rotWithShape="0">
              <a:srgbClr val="FFFFFF">
                <a:alpha val="50000"/>
              </a:srgbClr>
            </a:outerShdw>
            <a:reflection blurRad="63500" stA="20000" endPos="15000" dist="12700" dir="5400000" sy="-100000" rotWithShape="0"/>
          </a:effectLst>
        </a:effectStyle>
        <a:effectStyle>
          <a:effectLst>
            <a:reflection blurRad="127000" stA="25000" endPos="20000" dist="38100" dir="5400000" sy="-100000" rotWithShape="0"/>
          </a:effectLst>
          <a:scene3d>
            <a:camera prst="orthographicFront">
              <a:rot lat="0" lon="0" rev="0"/>
            </a:camera>
            <a:lightRig rig="balanced" dir="b">
              <a:rot lat="0" lon="0" rev="2700000"/>
            </a:lightRig>
          </a:scene3d>
          <a:sp3d>
            <a:bevelT w="381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52000">
              <a:srgbClr val="D8D8D8"/>
            </a:gs>
            <a:gs pos="100000">
              <a:schemeClr val="phClr">
                <a:lumMod val="25000"/>
              </a:schemeClr>
            </a:gs>
          </a:gsLst>
          <a:path path="circle">
            <a:fillToRect t="-80000" r="80000" b="180000"/>
          </a:path>
        </a:gradFill>
        <a:gradFill rotWithShape="1">
          <a:gsLst>
            <a:gs pos="0">
              <a:schemeClr val="accent5"/>
            </a:gs>
            <a:gs pos="52000">
              <a:srgbClr val="D8D8D8"/>
            </a:gs>
            <a:gs pos="100000">
              <a:schemeClr val="phClr">
                <a:lumMod val="25000"/>
              </a:schemeClr>
            </a:gs>
          </a:gsLst>
          <a:path path="circle">
            <a:fillToRect t="-80000" r="8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Air</Template>
  <TotalTime>25</TotalTime>
  <Words>598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Air</vt:lpstr>
      <vt:lpstr>Comma Splice</vt:lpstr>
      <vt:lpstr>In Plain English…</vt:lpstr>
      <vt:lpstr>What do you notice?...</vt:lpstr>
      <vt:lpstr>The dreaded SEMICOLON!!!</vt:lpstr>
      <vt:lpstr>Compound sentence hunt…but can you find a comma splice???</vt:lpstr>
    </vt:vector>
  </TitlesOfParts>
  <Company>CCPS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 Splice</dc:title>
  <dc:creator>Angie Hill</dc:creator>
  <cp:lastModifiedBy>Angie Hill</cp:lastModifiedBy>
  <cp:revision>3</cp:revision>
  <dcterms:created xsi:type="dcterms:W3CDTF">2009-10-01T15:42:26Z</dcterms:created>
  <dcterms:modified xsi:type="dcterms:W3CDTF">2009-10-01T16:07:47Z</dcterms:modified>
</cp:coreProperties>
</file>