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608132C6-8331-4BCA-9098-CA0F094046E8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9145DDD8-71F1-4D5B-80F3-ED7404BA06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latin typeface="AbcBulletin" pitchFamily="2" charset="0"/>
              </a:rPr>
              <a:t>BedHead</a:t>
            </a:r>
            <a:endParaRPr lang="en-US" sz="6600" dirty="0">
              <a:latin typeface="AbcBulletin" pitchFamily="2" charset="0"/>
            </a:endParaRPr>
          </a:p>
        </p:txBody>
      </p:sp>
      <p:pic>
        <p:nvPicPr>
          <p:cNvPr id="5" name="Picture 4" descr="c_kids_oral_p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895600"/>
            <a:ext cx="2590800" cy="33215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133600"/>
            <a:ext cx="5681265" cy="1477962"/>
          </a:xfrm>
        </p:spPr>
        <p:txBody>
          <a:bodyPr/>
          <a:lstStyle/>
          <a:p>
            <a:r>
              <a:rPr lang="en-US" dirty="0" smtClean="0">
                <a:latin typeface="AbcBulletin" pitchFamily="2" charset="0"/>
              </a:rPr>
              <a:t>Hair Share!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43600"/>
            <a:ext cx="25908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Maiandra GD" pitchFamily="34" charset="0"/>
              </a:rPr>
              <a:t>Celebrate!!!</a:t>
            </a:r>
          </a:p>
          <a:p>
            <a:r>
              <a:rPr lang="en-US" dirty="0" smtClean="0">
                <a:latin typeface="Maiandra GD" pitchFamily="34" charset="0"/>
              </a:rPr>
              <a:t>Teaching moments..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010400" cy="1477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bcBulletin" pitchFamily="2" charset="0"/>
              </a:rPr>
              <a:t>“Hair”</a:t>
            </a:r>
            <a:br>
              <a:rPr lang="en-US" dirty="0" smtClean="0">
                <a:latin typeface="AbcBulletin" pitchFamily="2" charset="0"/>
              </a:rPr>
            </a:br>
            <a:r>
              <a:rPr lang="en-US" dirty="0" smtClean="0">
                <a:latin typeface="AbcBulletin" pitchFamily="2" charset="0"/>
              </a:rPr>
              <a:t>by Sandra Cisneros</a:t>
            </a:r>
            <a:endParaRPr lang="en-US" dirty="0">
              <a:latin typeface="AbcBulletin" pitchFamily="2" charset="0"/>
            </a:endParaRPr>
          </a:p>
        </p:txBody>
      </p:sp>
      <p:pic>
        <p:nvPicPr>
          <p:cNvPr id="6" name="Picture 5" descr="imagesCAY1M1J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057400"/>
            <a:ext cx="2819399" cy="37591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9438"/>
            <a:ext cx="7239000" cy="14779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bcBulletin" pitchFamily="2" charset="0"/>
              </a:rPr>
              <a:t>Hair Revision….again.</a:t>
            </a:r>
            <a:endParaRPr lang="en-US" sz="6000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7772400" cy="3886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Maiandra GD" pitchFamily="34" charset="0"/>
              </a:rPr>
              <a:t>Revist</a:t>
            </a:r>
            <a:r>
              <a:rPr lang="en-US" sz="3600" dirty="0" smtClean="0">
                <a:latin typeface="Maiandra GD" pitchFamily="34" charset="0"/>
              </a:rPr>
              <a:t> your </a:t>
            </a:r>
            <a:r>
              <a:rPr lang="en-US" sz="3600" dirty="0" err="1" smtClean="0">
                <a:latin typeface="Maiandra GD" pitchFamily="34" charset="0"/>
              </a:rPr>
              <a:t>freewrite</a:t>
            </a:r>
            <a:r>
              <a:rPr lang="en-US" sz="3600" dirty="0" smtClean="0">
                <a:latin typeface="Maiandra GD" pitchFamily="34" charset="0"/>
              </a:rPr>
              <a:t> again….add sensory detail and </a:t>
            </a:r>
            <a:r>
              <a:rPr lang="en-US" sz="3600" dirty="0" err="1" smtClean="0">
                <a:latin typeface="Maiandra GD" pitchFamily="34" charset="0"/>
              </a:rPr>
              <a:t>similies</a:t>
            </a:r>
            <a:r>
              <a:rPr lang="en-US" sz="3600" dirty="0" smtClean="0">
                <a:latin typeface="Maiandra GD" pitchFamily="34" charset="0"/>
              </a:rPr>
              <a:t> or even </a:t>
            </a:r>
            <a:r>
              <a:rPr lang="en-US" sz="3600" dirty="0" err="1" smtClean="0">
                <a:latin typeface="Maiandra GD" pitchFamily="34" charset="0"/>
              </a:rPr>
              <a:t>freewrite</a:t>
            </a:r>
            <a:r>
              <a:rPr lang="en-US" sz="3600" dirty="0" smtClean="0">
                <a:latin typeface="Maiandra GD" pitchFamily="34" charset="0"/>
              </a:rPr>
              <a:t> a fresh piece incorporating your new punctuation experiments and the sensory imagery about a relative’s hair.</a:t>
            </a: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“</a:t>
            </a:r>
            <a:r>
              <a:rPr lang="en-US" dirty="0" err="1" smtClean="0">
                <a:latin typeface="AbcBulletin" pitchFamily="2" charset="0"/>
              </a:rPr>
              <a:t>Hairror</a:t>
            </a:r>
            <a:r>
              <a:rPr lang="en-US" dirty="0" smtClean="0">
                <a:latin typeface="AbcBulletin" pitchFamily="2" charset="0"/>
              </a:rPr>
              <a:t>” Stories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Maiandra GD" pitchFamily="34" charset="0"/>
              </a:rPr>
              <a:t>Teacher story….</a:t>
            </a:r>
          </a:p>
          <a:p>
            <a:r>
              <a:rPr lang="en-US" sz="2400" dirty="0" smtClean="0">
                <a:latin typeface="Maiandra GD" pitchFamily="34" charset="0"/>
              </a:rPr>
              <a:t>Cut all the hair of the front of my face to the scalp two days before picture day. I was in second grade.</a:t>
            </a:r>
            <a:endParaRPr lang="en-US" sz="24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bcBulletin" pitchFamily="2" charset="0"/>
              </a:rPr>
              <a:t>Freewrite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Maiandra GD" pitchFamily="34" charset="0"/>
              </a:rPr>
              <a:t>Open your writer’s notebook to the next clean page, put today’s date, and write </a:t>
            </a:r>
            <a:r>
              <a:rPr lang="en-US" sz="2400" b="1" u="sng" dirty="0" smtClean="0">
                <a:latin typeface="Maiandra GD" pitchFamily="34" charset="0"/>
              </a:rPr>
              <a:t>Hair</a:t>
            </a:r>
            <a:r>
              <a:rPr lang="en-US" sz="2400" dirty="0" smtClean="0">
                <a:latin typeface="Maiandra GD" pitchFamily="34" charset="0"/>
              </a:rPr>
              <a:t> across the top.</a:t>
            </a:r>
          </a:p>
          <a:p>
            <a:r>
              <a:rPr lang="en-US" sz="2400" dirty="0" smtClean="0">
                <a:latin typeface="Maiandra GD" pitchFamily="34" charset="0"/>
              </a:rPr>
              <a:t>Wherever the writing takes you, go with it. </a:t>
            </a:r>
          </a:p>
          <a:p>
            <a:r>
              <a:rPr lang="en-US" sz="2400" dirty="0" smtClean="0">
                <a:latin typeface="Maiandra GD" pitchFamily="34" charset="0"/>
              </a:rPr>
              <a:t>JUST KEEP WRITING!</a:t>
            </a:r>
          </a:p>
          <a:p>
            <a:r>
              <a:rPr lang="en-US" sz="2400" dirty="0" smtClean="0">
                <a:latin typeface="Maiandra GD" pitchFamily="34" charset="0"/>
              </a:rPr>
              <a:t>The key word is HAIR!</a:t>
            </a:r>
            <a:endParaRPr lang="en-US" sz="24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7239000" cy="32004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bcBulletin" pitchFamily="2" charset="0"/>
              </a:rPr>
              <a:t>On Your Marks.</a:t>
            </a:r>
            <a:br>
              <a:rPr lang="en-US" sz="5400" dirty="0" smtClean="0">
                <a:latin typeface="AbcBulletin" pitchFamily="2" charset="0"/>
              </a:rPr>
            </a:br>
            <a:r>
              <a:rPr lang="en-US" sz="5400" dirty="0" smtClean="0">
                <a:latin typeface="AbcBulletin" pitchFamily="2" charset="0"/>
              </a:rPr>
              <a:t>Get set.</a:t>
            </a:r>
            <a:br>
              <a:rPr lang="en-US" sz="5400" dirty="0" smtClean="0">
                <a:latin typeface="AbcBulletin" pitchFamily="2" charset="0"/>
              </a:rPr>
            </a:br>
            <a:r>
              <a:rPr lang="en-US" sz="5400" dirty="0" smtClean="0">
                <a:latin typeface="AbcBulletin" pitchFamily="2" charset="0"/>
              </a:rPr>
              <a:t>Write!!!</a:t>
            </a:r>
            <a:endParaRPr lang="en-US" sz="5400" dirty="0">
              <a:latin typeface="AbcBulleti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5410200"/>
            <a:ext cx="4495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Maiandra GD" pitchFamily="34" charset="0"/>
              </a:rPr>
              <a:t>Teacher </a:t>
            </a:r>
            <a:r>
              <a:rPr lang="en-US" sz="2800" dirty="0" err="1" smtClean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Maiandra GD" pitchFamily="34" charset="0"/>
              </a:rPr>
              <a:t>freewrites</a:t>
            </a:r>
            <a:r>
              <a:rPr lang="en-US" sz="2800" dirty="0" smtClean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Maiandra GD" pitchFamily="34" charset="0"/>
              </a:rPr>
              <a:t> too!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bcBulletin" pitchFamily="2" charset="0"/>
              </a:rPr>
              <a:t>Freewrite</a:t>
            </a:r>
            <a:r>
              <a:rPr lang="en-US" dirty="0" smtClean="0">
                <a:latin typeface="AbcBulletin" pitchFamily="2" charset="0"/>
              </a:rPr>
              <a:t> Sharing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Maiandra GD" pitchFamily="34" charset="0"/>
              </a:rPr>
              <a:t>Pay attention to something specific!</a:t>
            </a:r>
          </a:p>
          <a:p>
            <a:pPr lvl="1"/>
            <a:r>
              <a:rPr lang="en-US" sz="2800" dirty="0" smtClean="0">
                <a:latin typeface="Maiandra GD" pitchFamily="34" charset="0"/>
              </a:rPr>
              <a:t>A clear image, dialogue, humor, sentence fluency</a:t>
            </a:r>
            <a:endParaRPr lang="en-US" sz="28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391400" cy="1600200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latin typeface="AbcBulletin" pitchFamily="2" charset="0"/>
              </a:rPr>
              <a:t>BedHead</a:t>
            </a:r>
            <a:r>
              <a:rPr lang="en-US" sz="6600" dirty="0" smtClean="0">
                <a:latin typeface="AbcBulletin" pitchFamily="2" charset="0"/>
              </a:rPr>
              <a:t>….again!</a:t>
            </a:r>
            <a:endParaRPr lang="en-US" sz="6600" dirty="0">
              <a:latin typeface="AbcBulletin" pitchFamily="2" charset="0"/>
            </a:endParaRPr>
          </a:p>
        </p:txBody>
      </p:sp>
      <p:pic>
        <p:nvPicPr>
          <p:cNvPr id="5" name="Picture 4" descr="c_kids_oral_p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895600"/>
            <a:ext cx="2590800" cy="3321538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438400"/>
            <a:ext cx="4495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Maiandra GD" pitchFamily="34" charset="0"/>
              </a:rPr>
              <a:t>When I read this story again, pay attention how the punctuation drives the way it is read…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-76200"/>
            <a:ext cx="5681265" cy="1477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bcBulletin" pitchFamily="2" charset="0"/>
              </a:rPr>
              <a:t>What punctuation does to a passage…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Maiandra GD" pitchFamily="34" charset="0"/>
              </a:rPr>
              <a:t>“Please?” said Mom. “Pretty please? …Pretty, pretty, pretty please?...” (Ellipses build tension.)</a:t>
            </a:r>
          </a:p>
          <a:p>
            <a:r>
              <a:rPr lang="en-US" dirty="0" smtClean="0">
                <a:latin typeface="Maiandra GD" pitchFamily="34" charset="0"/>
              </a:rPr>
              <a:t>So without one more thought of a </a:t>
            </a:r>
            <a:r>
              <a:rPr lang="en-US" dirty="0" err="1" smtClean="0">
                <a:latin typeface="Maiandra GD" pitchFamily="34" charset="0"/>
              </a:rPr>
              <a:t>spritz</a:t>
            </a:r>
            <a:r>
              <a:rPr lang="en-US" dirty="0" smtClean="0">
                <a:latin typeface="Maiandra GD" pitchFamily="34" charset="0"/>
              </a:rPr>
              <a:t>, spray, or dunk, they all helped Oliver squish, </a:t>
            </a:r>
            <a:r>
              <a:rPr lang="en-US" dirty="0" err="1" smtClean="0">
                <a:latin typeface="Maiandra GD" pitchFamily="34" charset="0"/>
              </a:rPr>
              <a:t>smoosh</a:t>
            </a:r>
            <a:r>
              <a:rPr lang="en-US" dirty="0" smtClean="0">
                <a:latin typeface="Maiandra GD" pitchFamily="34" charset="0"/>
              </a:rPr>
              <a:t>, and cram every bid of </a:t>
            </a:r>
            <a:r>
              <a:rPr lang="en-US" dirty="0" err="1" smtClean="0">
                <a:latin typeface="Maiandra GD" pitchFamily="34" charset="0"/>
              </a:rPr>
              <a:t>bedhead</a:t>
            </a:r>
            <a:r>
              <a:rPr lang="en-US" dirty="0" smtClean="0">
                <a:latin typeface="Maiandra GD" pitchFamily="34" charset="0"/>
              </a:rPr>
              <a:t>, stuck brush and all, into his faithful, old, battered, but true-blue baseball cap. (Long sentences roll around  giving us a feel for the action.)</a:t>
            </a:r>
          </a:p>
          <a:p>
            <a:r>
              <a:rPr lang="en-US" dirty="0" smtClean="0">
                <a:latin typeface="Maiandra GD" pitchFamily="34" charset="0"/>
              </a:rPr>
              <a:t>Mom gave it a yank.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“E-</a:t>
            </a:r>
            <a:r>
              <a:rPr lang="en-US" dirty="0" err="1" smtClean="0">
                <a:latin typeface="Maiandra GD" pitchFamily="34" charset="0"/>
              </a:rPr>
              <a:t>Ooow</a:t>
            </a:r>
            <a:r>
              <a:rPr lang="en-US" dirty="0" smtClean="0">
                <a:latin typeface="Maiandra GD" pitchFamily="34" charset="0"/>
              </a:rPr>
              <a:t>!”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Dad gave it a pull.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“OOO-Ouch!”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And Emily give it one good long tug.</a:t>
            </a: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“Y-Y-Y-</a:t>
            </a:r>
            <a:r>
              <a:rPr lang="en-US" dirty="0" err="1" smtClean="0">
                <a:latin typeface="Maiandra GD" pitchFamily="34" charset="0"/>
              </a:rPr>
              <a:t>Yike</a:t>
            </a:r>
            <a:r>
              <a:rPr lang="en-US" dirty="0" smtClean="0">
                <a:latin typeface="Maiandra GD" pitchFamily="34" charset="0"/>
              </a:rPr>
              <a:t>!” (Short sentences and fragments fly off the tongue. Dialogue is between quotation marks, telling us when a person is </a:t>
            </a:r>
            <a:r>
              <a:rPr lang="en-US" dirty="0" err="1" smtClean="0">
                <a:latin typeface="Maiandra GD" pitchFamily="34" charset="0"/>
              </a:rPr>
              <a:t>speakig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r>
              <a:rPr lang="en-US" dirty="0" smtClean="0">
                <a:latin typeface="Maiandra GD" pitchFamily="34" charset="0"/>
              </a:rPr>
              <a:t>Oliver’s hair was out of control. </a:t>
            </a:r>
            <a:r>
              <a:rPr lang="en-US" i="1" dirty="0" smtClean="0">
                <a:latin typeface="Maiandra GD" pitchFamily="34" charset="0"/>
              </a:rPr>
              <a:t>Way</a:t>
            </a:r>
            <a:r>
              <a:rPr lang="en-US" dirty="0" smtClean="0">
                <a:latin typeface="Maiandra GD" pitchFamily="34" charset="0"/>
              </a:rPr>
              <a:t> out of control. (Italics tell us to emphasize a word.)</a:t>
            </a: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Return to your </a:t>
            </a:r>
            <a:r>
              <a:rPr lang="en-US" dirty="0" err="1" smtClean="0">
                <a:latin typeface="AbcBulletin" pitchFamily="2" charset="0"/>
              </a:rPr>
              <a:t>Freewrite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Maiandra GD" pitchFamily="34" charset="0"/>
              </a:rPr>
              <a:t>On the left hand side of the pages in your Writer’s Notebook that you wrote your “</a:t>
            </a:r>
            <a:r>
              <a:rPr lang="en-US" sz="2400" dirty="0" err="1" smtClean="0">
                <a:latin typeface="Maiandra GD" pitchFamily="34" charset="0"/>
              </a:rPr>
              <a:t>Hairror</a:t>
            </a:r>
            <a:r>
              <a:rPr lang="en-US" sz="2400" dirty="0" smtClean="0">
                <a:latin typeface="Maiandra GD" pitchFamily="34" charset="0"/>
              </a:rPr>
              <a:t>” story, play around and tinker with your text, imitating any of </a:t>
            </a:r>
            <a:r>
              <a:rPr lang="en-US" sz="2400" dirty="0" err="1" smtClean="0">
                <a:latin typeface="Maiandra GD" pitchFamily="34" charset="0"/>
              </a:rPr>
              <a:t>Palatini’s</a:t>
            </a:r>
            <a:r>
              <a:rPr lang="en-US" sz="2400" dirty="0" smtClean="0">
                <a:latin typeface="Maiandra GD" pitchFamily="34" charset="0"/>
              </a:rPr>
              <a:t> punctuation and conventions.</a:t>
            </a:r>
          </a:p>
          <a:p>
            <a:endParaRPr lang="en-US" sz="2400" dirty="0" smtClean="0">
              <a:latin typeface="Maiandra GD" pitchFamily="34" charset="0"/>
            </a:endParaRPr>
          </a:p>
          <a:p>
            <a:r>
              <a:rPr lang="en-US" sz="2400" dirty="0" smtClean="0">
                <a:latin typeface="Maiandra GD" pitchFamily="34" charset="0"/>
              </a:rPr>
              <a:t>Teacher modeled tinkering!</a:t>
            </a:r>
          </a:p>
          <a:p>
            <a:r>
              <a:rPr lang="en-US" sz="2400" dirty="0" smtClean="0">
                <a:latin typeface="Maiandra GD" pitchFamily="34" charset="0"/>
              </a:rPr>
              <a:t>So let’s use Margie </a:t>
            </a:r>
            <a:r>
              <a:rPr lang="en-US" sz="2400" dirty="0" err="1" smtClean="0">
                <a:latin typeface="Maiandra GD" pitchFamily="34" charset="0"/>
              </a:rPr>
              <a:t>Palatini’s</a:t>
            </a:r>
            <a:r>
              <a:rPr lang="en-US" sz="2400" dirty="0" smtClean="0">
                <a:latin typeface="Maiandra GD" pitchFamily="34" charset="0"/>
              </a:rPr>
              <a:t> examples to helps us shape our stories. You don’t have to do it just like </a:t>
            </a:r>
            <a:r>
              <a:rPr lang="en-US" sz="2400" dirty="0" err="1" smtClean="0">
                <a:latin typeface="Maiandra GD" pitchFamily="34" charset="0"/>
              </a:rPr>
              <a:t>Palatini</a:t>
            </a:r>
            <a:r>
              <a:rPr lang="en-US" sz="2400" dirty="0" smtClean="0">
                <a:latin typeface="Maiandra GD" pitchFamily="34" charset="0"/>
              </a:rPr>
              <a:t> did.</a:t>
            </a:r>
          </a:p>
          <a:p>
            <a:r>
              <a:rPr lang="en-US" sz="2400" dirty="0" smtClean="0">
                <a:latin typeface="Maiandra GD" pitchFamily="34" charset="0"/>
              </a:rPr>
              <a:t>Now it is your turn!!!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4191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Maiandra GD" pitchFamily="34" charset="0"/>
              </a:rPr>
              <a:t>Play around with your punctuation in new ways!</a:t>
            </a:r>
          </a:p>
          <a:p>
            <a:r>
              <a:rPr lang="en-US" sz="3200" dirty="0" smtClean="0">
                <a:latin typeface="Maiandra GD" pitchFamily="34" charset="0"/>
              </a:rPr>
              <a:t>Ask yourself what effect does it take? Go to it and we’ll share after a few minutes.</a:t>
            </a:r>
          </a:p>
          <a:p>
            <a:r>
              <a:rPr lang="en-US" sz="3200" dirty="0" smtClean="0">
                <a:latin typeface="Maiandra GD" pitchFamily="34" charset="0"/>
              </a:rPr>
              <a:t>TAKE RISKS! BE BOLD! We can always play with it more.</a:t>
            </a:r>
            <a:endParaRPr lang="en-US" sz="32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41</TotalTime>
  <Words>452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Firelight</vt:lpstr>
      <vt:lpstr>BedHead</vt:lpstr>
      <vt:lpstr>“Hairror” Stories</vt:lpstr>
      <vt:lpstr>Freewrite</vt:lpstr>
      <vt:lpstr>On Your Marks. Get set. Write!!!</vt:lpstr>
      <vt:lpstr>Freewrite Sharing</vt:lpstr>
      <vt:lpstr>BedHead….again!</vt:lpstr>
      <vt:lpstr>What punctuation does to a passage…</vt:lpstr>
      <vt:lpstr>Return to your Freewrite</vt:lpstr>
      <vt:lpstr>Slide 9</vt:lpstr>
      <vt:lpstr>Hair Share!</vt:lpstr>
      <vt:lpstr>“Hair” by Sandra Cisneros</vt:lpstr>
      <vt:lpstr>Hair Revision….again.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BedHead</dc:title>
  <dc:creator>Angie Hill</dc:creator>
  <cp:lastModifiedBy>Angie Hill</cp:lastModifiedBy>
  <cp:revision>5</cp:revision>
  <dcterms:created xsi:type="dcterms:W3CDTF">2009-08-27T18:56:16Z</dcterms:created>
  <dcterms:modified xsi:type="dcterms:W3CDTF">2009-08-27T19:38:07Z</dcterms:modified>
</cp:coreProperties>
</file>