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870200"/>
            <a:ext cx="8382000" cy="1016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962400"/>
            <a:ext cx="8382000" cy="609600"/>
          </a:xfrm>
        </p:spPr>
        <p:txBody>
          <a:bodyPr/>
          <a:lstStyle>
            <a:lvl1pPr marL="0" indent="0">
              <a:buFont typeface="Wingdings" pitchFamily="2" charset="2"/>
              <a:buNone/>
              <a:defRPr b="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1930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E3C73720-CBD1-43D4-A60F-097488EE6AA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81931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32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B419868-80CD-4A81-917A-F38708C6A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73720-CBD1-43D4-A60F-097488EE6AA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19868-80CD-4A81-917A-F38708C6A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73720-CBD1-43D4-A60F-097488EE6AA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19868-80CD-4A81-917A-F38708C6A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73720-CBD1-43D4-A60F-097488EE6AA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19868-80CD-4A81-917A-F38708C6A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73720-CBD1-43D4-A60F-097488EE6AA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19868-80CD-4A81-917A-F38708C6A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8288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73720-CBD1-43D4-A60F-097488EE6AA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19868-80CD-4A81-917A-F38708C6A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73720-CBD1-43D4-A60F-097488EE6AA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19868-80CD-4A81-917A-F38708C6A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73720-CBD1-43D4-A60F-097488EE6AA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19868-80CD-4A81-917A-F38708C6A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73720-CBD1-43D4-A60F-097488EE6AA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19868-80CD-4A81-917A-F38708C6A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73720-CBD1-43D4-A60F-097488EE6AA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19868-80CD-4A81-917A-F38708C6A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73720-CBD1-43D4-A60F-097488EE6AA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19868-80CD-4A81-917A-F38708C6A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828800"/>
            <a:ext cx="8763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3C73720-CBD1-43D4-A60F-097488EE6AA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419868-80CD-4A81-917A-F38708C6A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bcBulletin" pitchFamily="2" charset="0"/>
              </a:rPr>
              <a:t>“Author’s Word &amp; Phrase Palette” and “Gems”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0" dirty="0" smtClean="0">
                <a:latin typeface="AbcBulletin"/>
              </a:rPr>
              <a:t>Gem sections</a:t>
            </a:r>
            <a:endParaRPr lang="en-US" sz="6000" b="0" dirty="0">
              <a:latin typeface="AbcBulleti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latin typeface="Maiandra GD" pitchFamily="34" charset="0"/>
              </a:rPr>
              <a:t>I want you to dedicate on a few pages in this section for specific purposes.</a:t>
            </a:r>
          </a:p>
          <a:p>
            <a:pPr lvl="1"/>
            <a:r>
              <a:rPr lang="en-US" b="0" dirty="0" smtClean="0">
                <a:latin typeface="Maiandra GD" pitchFamily="34" charset="0"/>
              </a:rPr>
              <a:t>One page to Introductory Phrases (so title a clean page, “Introductory Phrases)</a:t>
            </a:r>
          </a:p>
          <a:p>
            <a:pPr lvl="1"/>
            <a:r>
              <a:rPr lang="en-US" b="0" dirty="0" smtClean="0">
                <a:latin typeface="Maiandra GD" pitchFamily="34" charset="0"/>
              </a:rPr>
              <a:t>Another to Interrupting Phrases (so title the next clean page accordingly)</a:t>
            </a:r>
          </a:p>
          <a:p>
            <a:pPr lvl="1"/>
            <a:r>
              <a:rPr lang="en-US" b="0" dirty="0" smtClean="0">
                <a:latin typeface="Maiandra GD" pitchFamily="34" charset="0"/>
              </a:rPr>
              <a:t>And another page to Sentences with Closing Patters (you know the drill by now)</a:t>
            </a:r>
          </a:p>
          <a:p>
            <a:r>
              <a:rPr lang="en-US" b="0" dirty="0" smtClean="0">
                <a:latin typeface="Maiandra GD" pitchFamily="34" charset="0"/>
              </a:rPr>
              <a:t>Cut and paste the handout with the sentence patterns above right under </a:t>
            </a:r>
            <a:r>
              <a:rPr lang="en-US" b="0" smtClean="0">
                <a:latin typeface="Maiandra GD" pitchFamily="34" charset="0"/>
              </a:rPr>
              <a:t>the titles.</a:t>
            </a:r>
            <a:endParaRPr lang="en-US" b="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1066800"/>
          </a:xfrm>
        </p:spPr>
        <p:txBody>
          <a:bodyPr/>
          <a:lstStyle/>
          <a:p>
            <a:pPr algn="ctr"/>
            <a:r>
              <a:rPr lang="en-US" sz="6000" b="0" dirty="0" smtClean="0">
                <a:latin typeface="AbcBulletin"/>
              </a:rPr>
              <a:t>Author’s Word &amp; </a:t>
            </a:r>
            <a:r>
              <a:rPr lang="en-US" sz="6000" b="0" dirty="0" smtClean="0">
                <a:latin typeface="AbcBulletin"/>
              </a:rPr>
              <a:t>Phrase Palette</a:t>
            </a:r>
            <a:endParaRPr lang="en-US" sz="6000" b="0" dirty="0">
              <a:latin typeface="AbcBulleti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763000" cy="4572000"/>
          </a:xfrm>
        </p:spPr>
        <p:txBody>
          <a:bodyPr/>
          <a:lstStyle/>
          <a:p>
            <a:r>
              <a:rPr lang="en-US" sz="2800" b="0" dirty="0" smtClean="0">
                <a:latin typeface="Maiandra GD" pitchFamily="34" charset="0"/>
              </a:rPr>
              <a:t>Remember! This section of your notebook will be the place where you will record words or phrases that strike you for a myriad of reasons</a:t>
            </a:r>
          </a:p>
          <a:p>
            <a:r>
              <a:rPr lang="en-US" sz="2800" b="0" dirty="0" smtClean="0">
                <a:latin typeface="Maiandra GD" pitchFamily="34" charset="0"/>
              </a:rPr>
              <a:t>You will be collecting all year.</a:t>
            </a:r>
          </a:p>
          <a:p>
            <a:r>
              <a:rPr lang="en-US" sz="2800" b="0" dirty="0" smtClean="0">
                <a:latin typeface="Maiandra GD" pitchFamily="34" charset="0"/>
              </a:rPr>
              <a:t>Collecting, categorizing, and marveling at words and combinations of words in your independent and assigned readings.</a:t>
            </a:r>
          </a:p>
          <a:p>
            <a:r>
              <a:rPr lang="en-US" sz="2800" b="0" dirty="0" smtClean="0">
                <a:latin typeface="Maiandra GD" pitchFamily="34" charset="0"/>
              </a:rPr>
              <a:t>This type of collecting will help you develop an appreciation for the power of words</a:t>
            </a:r>
            <a:endParaRPr lang="en-US" sz="2800" b="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0" dirty="0" smtClean="0">
                <a:latin typeface="AbcBulletin"/>
              </a:rPr>
              <a:t>Active Verbs</a:t>
            </a:r>
            <a:endParaRPr lang="en-US" sz="6000" b="0" dirty="0">
              <a:latin typeface="AbcBulleti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latin typeface="Maiandra GD" pitchFamily="34" charset="0"/>
              </a:rPr>
              <a:t>Writing that snaps and sizzles when active, lively verbs are in use. The specificity makes writing hum with voice and often crates sounds to delight in.</a:t>
            </a:r>
          </a:p>
          <a:p>
            <a:r>
              <a:rPr lang="en-US" b="0" dirty="0" smtClean="0">
                <a:latin typeface="Maiandra GD" pitchFamily="34" charset="0"/>
              </a:rPr>
              <a:t>Active verbs like </a:t>
            </a:r>
            <a:r>
              <a:rPr lang="en-US" i="1" dirty="0" smtClean="0">
                <a:latin typeface="Maiandra GD" pitchFamily="34" charset="0"/>
              </a:rPr>
              <a:t>skitter</a:t>
            </a:r>
            <a:r>
              <a:rPr lang="en-US" b="0" dirty="0" smtClean="0">
                <a:latin typeface="Maiandra GD" pitchFamily="34" charset="0"/>
              </a:rPr>
              <a:t> and </a:t>
            </a:r>
            <a:r>
              <a:rPr lang="en-US" i="1" dirty="0" smtClean="0">
                <a:latin typeface="Maiandra GD" pitchFamily="34" charset="0"/>
              </a:rPr>
              <a:t>crackle</a:t>
            </a:r>
            <a:r>
              <a:rPr lang="en-US" b="0" dirty="0" smtClean="0">
                <a:latin typeface="Maiandra GD" pitchFamily="34" charset="0"/>
              </a:rPr>
              <a:t> should fill a lot of space in the author’s palette, developing diction and increasing vocabulary</a:t>
            </a:r>
            <a:endParaRPr lang="en-US" b="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0" dirty="0" smtClean="0">
                <a:latin typeface="AbcBulletin"/>
              </a:rPr>
              <a:t>Cool Words</a:t>
            </a:r>
            <a:endParaRPr lang="en-US" sz="6000" b="0" dirty="0">
              <a:latin typeface="AbcBulleti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latin typeface="Maiandra GD" pitchFamily="34" charset="0"/>
              </a:rPr>
              <a:t>Anything that may be new to you or you come across that catches your eye.</a:t>
            </a:r>
          </a:p>
          <a:p>
            <a:r>
              <a:rPr lang="en-US" b="0" dirty="0" smtClean="0">
                <a:latin typeface="Maiandra GD" pitchFamily="34" charset="0"/>
              </a:rPr>
              <a:t>Cool words can be adjectives, nouns (common and proper) or just about any combination of letters that is unique.</a:t>
            </a:r>
            <a:endParaRPr lang="en-US" b="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763000" cy="1066800"/>
          </a:xfrm>
        </p:spPr>
        <p:txBody>
          <a:bodyPr/>
          <a:lstStyle/>
          <a:p>
            <a:pPr algn="ctr"/>
            <a:r>
              <a:rPr lang="en-US" sz="6000" b="0" dirty="0" smtClean="0">
                <a:latin typeface="AbcBulletin"/>
              </a:rPr>
              <a:t>Phrases or Combinations that Work</a:t>
            </a:r>
            <a:endParaRPr lang="en-US" sz="6000" b="0" dirty="0">
              <a:latin typeface="AbcBulleti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0"/>
            <a:ext cx="8763000" cy="3962400"/>
          </a:xfrm>
        </p:spPr>
        <p:txBody>
          <a:bodyPr/>
          <a:lstStyle/>
          <a:p>
            <a:r>
              <a:rPr lang="en-US" b="0" dirty="0" smtClean="0">
                <a:latin typeface="Maiandra GD" pitchFamily="34" charset="0"/>
              </a:rPr>
              <a:t>Maybe it’s an alliteration, maybe it’s beautiful, maybe it’s parallelism, such as this sentence.</a:t>
            </a:r>
          </a:p>
          <a:p>
            <a:r>
              <a:rPr lang="en-US" b="0" dirty="0" smtClean="0">
                <a:latin typeface="Maiandra GD" pitchFamily="34" charset="0"/>
              </a:rPr>
              <a:t>For whatever reason, these word combinations dance on the page or dive into our senses allowing us to experience whatever it is the writer is expressing.</a:t>
            </a:r>
            <a:endParaRPr lang="en-US" b="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352800"/>
            <a:ext cx="8763000" cy="3276600"/>
          </a:xfrm>
        </p:spPr>
        <p:txBody>
          <a:bodyPr/>
          <a:lstStyle/>
          <a:p>
            <a:r>
              <a:rPr lang="en-US" b="0" dirty="0" smtClean="0">
                <a:latin typeface="Maiandra GD" pitchFamily="34" charset="0"/>
              </a:rPr>
              <a:t>Look for something fresh, not stale like “faster than a speeding bullet,” but new, original, and something to aspire to as a writer.</a:t>
            </a:r>
            <a:endParaRPr lang="en-US" b="0" dirty="0">
              <a:latin typeface="Maiandra GD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763000" cy="1066800"/>
          </a:xfrm>
        </p:spPr>
        <p:txBody>
          <a:bodyPr/>
          <a:lstStyle/>
          <a:p>
            <a:pPr algn="ctr"/>
            <a:r>
              <a:rPr lang="en-US" sz="4800" b="0" dirty="0" smtClean="0">
                <a:latin typeface="AbcBulletin"/>
              </a:rPr>
              <a:t>Contrasts/</a:t>
            </a:r>
            <a:r>
              <a:rPr lang="en-US" sz="4800" b="0" dirty="0" err="1" smtClean="0">
                <a:latin typeface="AbcBulletin"/>
              </a:rPr>
              <a:t>Comparisions</a:t>
            </a:r>
            <a:r>
              <a:rPr lang="en-US" sz="4800" b="0" dirty="0" smtClean="0">
                <a:latin typeface="AbcBulletin"/>
              </a:rPr>
              <a:t>: similes, metaphors, sensory images, and others</a:t>
            </a:r>
            <a:endParaRPr lang="en-US" sz="4800" b="0" dirty="0">
              <a:latin typeface="AbcBullet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b="0" dirty="0" smtClean="0">
                <a:latin typeface="AbcBulletin"/>
              </a:rPr>
              <a:t>The Kite Runner (Author’s Word &amp; Phrase Palette)</a:t>
            </a:r>
            <a:endParaRPr lang="en-US" sz="3600" b="0" dirty="0">
              <a:latin typeface="AbcBulleti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>
                <a:latin typeface="Maiandra GD" pitchFamily="34" charset="0"/>
              </a:rPr>
              <a:t>Copy the example under the doc cam on the first clean page this section of your notebook</a:t>
            </a:r>
            <a:endParaRPr lang="en-US" sz="28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b="0" dirty="0" smtClean="0">
                <a:latin typeface="AbcBulletin"/>
              </a:rPr>
              <a:t>Gems</a:t>
            </a:r>
            <a:endParaRPr lang="en-US" sz="6000" b="0" dirty="0">
              <a:latin typeface="AbcBulleti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Will always be full sentences or more!</a:t>
            </a: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0" dirty="0" smtClean="0">
                <a:latin typeface="AbcBulletin"/>
              </a:rPr>
              <a:t>Gems</a:t>
            </a:r>
            <a:endParaRPr lang="en-US" sz="6000" b="0" dirty="0">
              <a:latin typeface="AbcBulleti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0" dirty="0" smtClean="0">
                <a:latin typeface="Maiandra GD" pitchFamily="34" charset="0"/>
              </a:rPr>
              <a:t>Instead of phrases or words that resonate with you as a reader, for this section, I want you to hunt down sentences that work, strings of sentences, even paragraphs that make you stop and read them again and again.</a:t>
            </a:r>
            <a:endParaRPr lang="en-US" b="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Default Design 1">
      <a:dk1>
        <a:srgbClr val="000000"/>
      </a:dk1>
      <a:lt1>
        <a:srgbClr val="FBFDD9"/>
      </a:lt1>
      <a:dk2>
        <a:srgbClr val="000000"/>
      </a:dk2>
      <a:lt2>
        <a:srgbClr val="000000"/>
      </a:lt2>
      <a:accent1>
        <a:srgbClr val="42C45E"/>
      </a:accent1>
      <a:accent2>
        <a:srgbClr val="00CC99"/>
      </a:accent2>
      <a:accent3>
        <a:srgbClr val="FDFEE9"/>
      </a:accent3>
      <a:accent4>
        <a:srgbClr val="000000"/>
      </a:accent4>
      <a:accent5>
        <a:srgbClr val="B0DEB6"/>
      </a:accent5>
      <a:accent6>
        <a:srgbClr val="00B98A"/>
      </a:accent6>
      <a:hlink>
        <a:srgbClr val="358C20"/>
      </a:hlink>
      <a:folHlink>
        <a:srgbClr val="00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BFDD9"/>
        </a:lt1>
        <a:dk2>
          <a:srgbClr val="000000"/>
        </a:dk2>
        <a:lt2>
          <a:srgbClr val="000000"/>
        </a:lt2>
        <a:accent1>
          <a:srgbClr val="42C45E"/>
        </a:accent1>
        <a:accent2>
          <a:srgbClr val="00CC99"/>
        </a:accent2>
        <a:accent3>
          <a:srgbClr val="FDFEE9"/>
        </a:accent3>
        <a:accent4>
          <a:srgbClr val="000000"/>
        </a:accent4>
        <a:accent5>
          <a:srgbClr val="B0DEB6"/>
        </a:accent5>
        <a:accent6>
          <a:srgbClr val="00B98A"/>
        </a:accent6>
        <a:hlink>
          <a:srgbClr val="358C20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185</TotalTime>
  <Words>427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Theme2</vt:lpstr>
      <vt:lpstr>“Author’s Word &amp; Phrase Palette” and “Gems”</vt:lpstr>
      <vt:lpstr>Author’s Word &amp; Phrase Palette</vt:lpstr>
      <vt:lpstr>Active Verbs</vt:lpstr>
      <vt:lpstr>Cool Words</vt:lpstr>
      <vt:lpstr>Phrases or Combinations that Work</vt:lpstr>
      <vt:lpstr>Contrasts/Comparisions: similes, metaphors, sensory images, and others</vt:lpstr>
      <vt:lpstr>The Kite Runner (Author’s Word &amp; Phrase Palette)</vt:lpstr>
      <vt:lpstr>Gems</vt:lpstr>
      <vt:lpstr>Gems</vt:lpstr>
      <vt:lpstr>Gem sections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Angie Hill</cp:lastModifiedBy>
  <cp:revision>10</cp:revision>
  <dcterms:created xsi:type="dcterms:W3CDTF">2009-08-29T13:48:06Z</dcterms:created>
  <dcterms:modified xsi:type="dcterms:W3CDTF">2009-09-03T13:04:44Z</dcterms:modified>
</cp:coreProperties>
</file>